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5" r:id="rId2"/>
  </p:sldMasterIdLst>
  <p:notesMasterIdLst>
    <p:notesMasterId r:id="rId30"/>
  </p:notesMasterIdLst>
  <p:handoutMasterIdLst>
    <p:handoutMasterId r:id="rId31"/>
  </p:handoutMasterIdLst>
  <p:sldIdLst>
    <p:sldId id="470" r:id="rId3"/>
    <p:sldId id="2248" r:id="rId4"/>
    <p:sldId id="2229" r:id="rId5"/>
    <p:sldId id="2223" r:id="rId6"/>
    <p:sldId id="2253" r:id="rId7"/>
    <p:sldId id="2254" r:id="rId8"/>
    <p:sldId id="2225" r:id="rId9"/>
    <p:sldId id="2255" r:id="rId10"/>
    <p:sldId id="2256" r:id="rId11"/>
    <p:sldId id="2226" r:id="rId12"/>
    <p:sldId id="2227" r:id="rId13"/>
    <p:sldId id="2232" r:id="rId14"/>
    <p:sldId id="2230" r:id="rId15"/>
    <p:sldId id="2250" r:id="rId16"/>
    <p:sldId id="2258" r:id="rId17"/>
    <p:sldId id="2259" r:id="rId18"/>
    <p:sldId id="2260" r:id="rId19"/>
    <p:sldId id="2261" r:id="rId20"/>
    <p:sldId id="2257" r:id="rId21"/>
    <p:sldId id="2262" r:id="rId22"/>
    <p:sldId id="2263" r:id="rId23"/>
    <p:sldId id="2251" r:id="rId24"/>
    <p:sldId id="2264" r:id="rId25"/>
    <p:sldId id="2265" r:id="rId26"/>
    <p:sldId id="2266" r:id="rId27"/>
    <p:sldId id="2208" r:id="rId28"/>
    <p:sldId id="47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5C7495-FD68-4A9D-90DD-C9D506824F00}">
          <p14:sldIdLst>
            <p14:sldId id="470"/>
            <p14:sldId id="2248"/>
            <p14:sldId id="2229"/>
            <p14:sldId id="2223"/>
            <p14:sldId id="2253"/>
            <p14:sldId id="2254"/>
            <p14:sldId id="2225"/>
            <p14:sldId id="2255"/>
            <p14:sldId id="2256"/>
            <p14:sldId id="2226"/>
            <p14:sldId id="2227"/>
            <p14:sldId id="2232"/>
            <p14:sldId id="2230"/>
            <p14:sldId id="2250"/>
            <p14:sldId id="2258"/>
            <p14:sldId id="2259"/>
            <p14:sldId id="2260"/>
            <p14:sldId id="2261"/>
            <p14:sldId id="2257"/>
            <p14:sldId id="2262"/>
            <p14:sldId id="2263"/>
            <p14:sldId id="2251"/>
            <p14:sldId id="2264"/>
            <p14:sldId id="2265"/>
            <p14:sldId id="2266"/>
            <p14:sldId id="2208"/>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B85"/>
    <a:srgbClr val="FFE285"/>
    <a:srgbClr val="8FDAFF"/>
    <a:srgbClr val="DAE3F3"/>
    <a:srgbClr val="C5ECFF"/>
    <a:srgbClr val="FEFDC0"/>
    <a:srgbClr val="ED7D31"/>
    <a:srgbClr val="E1FFE0"/>
    <a:srgbClr val="C9FAFF"/>
    <a:srgbClr val="D3B5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5" autoAdjust="0"/>
    <p:restoredTop sz="92389" autoAdjust="0"/>
  </p:normalViewPr>
  <p:slideViewPr>
    <p:cSldViewPr snapToGrid="0" showGuides="1">
      <p:cViewPr varScale="1">
        <p:scale>
          <a:sx n="78" d="100"/>
          <a:sy n="78" d="100"/>
        </p:scale>
        <p:origin x="678" y="57"/>
      </p:cViewPr>
      <p:guideLst>
        <p:guide orient="horz" pos="2160"/>
        <p:guide pos="3840"/>
      </p:guideLst>
    </p:cSldViewPr>
  </p:slideViewPr>
  <p:outlineViewPr>
    <p:cViewPr>
      <p:scale>
        <a:sx n="33" d="100"/>
        <a:sy n="33" d="100"/>
      </p:scale>
      <p:origin x="0" y="-483"/>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8CA4D2-3B61-4D77-888F-044E9E66BF55}" type="doc">
      <dgm:prSet loTypeId="urn:microsoft.com/office/officeart/2005/8/layout/hProcess11" loCatId="process" qsTypeId="urn:microsoft.com/office/officeart/2005/8/quickstyle/simple1" qsCatId="simple" csTypeId="urn:microsoft.com/office/officeart/2005/8/colors/accent1_2" csCatId="accent1" phldr="1"/>
      <dgm:spPr/>
    </dgm:pt>
    <dgm:pt modelId="{1E4D16F9-DCF0-4A8A-B37A-797577B47323}">
      <dgm:prSet phldrT="[文本]" custT="1"/>
      <dgm:spPr/>
      <dgm:t>
        <a:bodyPr/>
        <a:lstStyle/>
        <a:p>
          <a:r>
            <a:rPr lang="en-US" altLang="en-US" sz="1600" b="1" baseline="0" dirty="0">
              <a:latin typeface="微软雅黑 Light" panose="020B0502040204020203" pitchFamily="34" charset="-122"/>
              <a:ea typeface="微软雅黑 Light" panose="020B0502040204020203" pitchFamily="34" charset="-122"/>
            </a:rPr>
            <a:t>2021</a:t>
          </a:r>
          <a:r>
            <a:rPr lang="zh-CN" altLang="en-US" sz="1600" b="1" baseline="0" dirty="0">
              <a:latin typeface="微软雅黑 Light" panose="020B0502040204020203" pitchFamily="34" charset="-122"/>
              <a:ea typeface="微软雅黑 Light" panose="020B0502040204020203" pitchFamily="34" charset="-122"/>
            </a:rPr>
            <a:t>年</a:t>
          </a:r>
          <a:r>
            <a:rPr lang="en-US" altLang="en-US" sz="1600" b="1" baseline="0" dirty="0">
              <a:latin typeface="微软雅黑 Light" panose="020B0502040204020203" pitchFamily="34" charset="-122"/>
              <a:ea typeface="微软雅黑 Light" panose="020B0502040204020203" pitchFamily="34" charset="-122"/>
            </a:rPr>
            <a:t>6</a:t>
          </a:r>
          <a:r>
            <a:rPr lang="zh-CN" altLang="en-US" sz="1600" b="1" baseline="0" dirty="0">
              <a:latin typeface="微软雅黑 Light" panose="020B0502040204020203" pitchFamily="34" charset="-122"/>
              <a:ea typeface="微软雅黑 Light" panose="020B0502040204020203" pitchFamily="34" charset="-122"/>
            </a:rPr>
            <a:t>月</a:t>
          </a:r>
          <a:r>
            <a:rPr lang="en-US" altLang="en-US" sz="1600" b="1" baseline="0" dirty="0">
              <a:latin typeface="微软雅黑 Light" panose="020B0502040204020203" pitchFamily="34" charset="-122"/>
              <a:ea typeface="微软雅黑 Light" panose="020B0502040204020203" pitchFamily="34" charset="-122"/>
            </a:rPr>
            <a:t>11</a:t>
          </a:r>
          <a:r>
            <a:rPr lang="zh-CN" altLang="en-US" sz="1600" b="1" baseline="0" dirty="0">
              <a:latin typeface="微软雅黑 Light" panose="020B0502040204020203" pitchFamily="34" charset="-122"/>
              <a:ea typeface="微软雅黑 Light" panose="020B0502040204020203" pitchFamily="34" charset="-122"/>
            </a:rPr>
            <a:t>日，递交上市文件</a:t>
          </a:r>
        </a:p>
      </dgm:t>
    </dgm:pt>
    <dgm:pt modelId="{21195B57-05FA-455A-852B-E3E1E33379FA}" type="parTrans" cxnId="{9E3F72C5-AE0B-4E6B-8ADB-2289E2551506}">
      <dgm:prSet/>
      <dgm:spPr/>
      <dgm:t>
        <a:bodyPr/>
        <a:lstStyle/>
        <a:p>
          <a:endParaRPr lang="zh-CN" altLang="en-US" sz="1600" b="1" baseline="0">
            <a:latin typeface="Times New Roman" panose="02020603050405020304" pitchFamily="18" charset="0"/>
            <a:ea typeface="宋体" panose="02010600030101010101" pitchFamily="2" charset="-122"/>
          </a:endParaRPr>
        </a:p>
      </dgm:t>
    </dgm:pt>
    <dgm:pt modelId="{E149C694-BE53-4578-8DF4-FDB20BE0630E}" type="sibTrans" cxnId="{9E3F72C5-AE0B-4E6B-8ADB-2289E2551506}">
      <dgm:prSet/>
      <dgm:spPr/>
      <dgm:t>
        <a:bodyPr/>
        <a:lstStyle/>
        <a:p>
          <a:endParaRPr lang="zh-CN" altLang="en-US" sz="1600" b="1" baseline="0">
            <a:latin typeface="Times New Roman" panose="02020603050405020304" pitchFamily="18" charset="0"/>
            <a:ea typeface="宋体" panose="02010600030101010101" pitchFamily="2" charset="-122"/>
          </a:endParaRPr>
        </a:p>
      </dgm:t>
    </dgm:pt>
    <dgm:pt modelId="{F256716A-00AD-44FA-A0C8-8CA3A509BFAA}">
      <dgm:prSet phldrT="[文本]" custT="1"/>
      <dgm:spPr/>
      <dgm:t>
        <a:bodyPr/>
        <a:lstStyle/>
        <a:p>
          <a:r>
            <a:rPr lang="en-US" altLang="en-US" sz="1600" b="1" baseline="0" dirty="0">
              <a:latin typeface="微软雅黑 Light" panose="020B0502040204020203" pitchFamily="34" charset="-122"/>
              <a:ea typeface="微软雅黑 Light" panose="020B0502040204020203" pitchFamily="34" charset="-122"/>
            </a:rPr>
            <a:t>6</a:t>
          </a:r>
          <a:r>
            <a:rPr lang="zh-CN" altLang="en-US" sz="1600" b="1" baseline="0" dirty="0">
              <a:latin typeface="微软雅黑 Light" panose="020B0502040204020203" pitchFamily="34" charset="-122"/>
              <a:ea typeface="微软雅黑 Light" panose="020B0502040204020203" pitchFamily="34" charset="-122"/>
            </a:rPr>
            <a:t>月</a:t>
          </a:r>
          <a:r>
            <a:rPr lang="en-US" altLang="en-US" sz="1600" b="1" baseline="0" dirty="0">
              <a:latin typeface="微软雅黑 Light" panose="020B0502040204020203" pitchFamily="34" charset="-122"/>
              <a:ea typeface="微软雅黑 Light" panose="020B0502040204020203" pitchFamily="34" charset="-122"/>
            </a:rPr>
            <a:t>30</a:t>
          </a:r>
          <a:r>
            <a:rPr lang="zh-CN" altLang="en-US" sz="1600" b="1" baseline="0" dirty="0">
              <a:latin typeface="微软雅黑 Light" panose="020B0502040204020203" pitchFamily="34" charset="-122"/>
              <a:ea typeface="微软雅黑 Light" panose="020B0502040204020203" pitchFamily="34" charset="-122"/>
            </a:rPr>
            <a:t>日，登陆纽交所</a:t>
          </a:r>
        </a:p>
      </dgm:t>
    </dgm:pt>
    <dgm:pt modelId="{16630272-2282-4A0A-9C90-9562C7E21E8C}" type="parTrans" cxnId="{BD334525-DE4C-4520-94FB-8CD693CD84E8}">
      <dgm:prSet/>
      <dgm:spPr/>
      <dgm:t>
        <a:bodyPr/>
        <a:lstStyle/>
        <a:p>
          <a:endParaRPr lang="zh-CN" altLang="en-US" sz="1600" b="1" baseline="0">
            <a:latin typeface="Times New Roman" panose="02020603050405020304" pitchFamily="18" charset="0"/>
            <a:ea typeface="宋体" panose="02010600030101010101" pitchFamily="2" charset="-122"/>
          </a:endParaRPr>
        </a:p>
      </dgm:t>
    </dgm:pt>
    <dgm:pt modelId="{C864BAC5-1120-461E-87BE-AD8E05EA6662}" type="sibTrans" cxnId="{BD334525-DE4C-4520-94FB-8CD693CD84E8}">
      <dgm:prSet/>
      <dgm:spPr/>
      <dgm:t>
        <a:bodyPr/>
        <a:lstStyle/>
        <a:p>
          <a:endParaRPr lang="zh-CN" altLang="en-US" sz="1600" b="1" baseline="0">
            <a:latin typeface="Times New Roman" panose="02020603050405020304" pitchFamily="18" charset="0"/>
            <a:ea typeface="宋体" panose="02010600030101010101" pitchFamily="2" charset="-122"/>
          </a:endParaRPr>
        </a:p>
      </dgm:t>
    </dgm:pt>
    <dgm:pt modelId="{77BE5E7B-4E76-494F-8188-453EE945A7F2}">
      <dgm:prSet phldrT="[文本]" custT="1"/>
      <dgm:spPr/>
      <dgm:t>
        <a:bodyPr/>
        <a:lstStyle/>
        <a:p>
          <a:r>
            <a:rPr lang="en-US" altLang="en-US" sz="1600" b="1" baseline="0" dirty="0">
              <a:latin typeface="微软雅黑 Light" panose="020B0502040204020203" pitchFamily="34" charset="-122"/>
              <a:ea typeface="微软雅黑 Light" panose="020B0502040204020203" pitchFamily="34" charset="-122"/>
            </a:rPr>
            <a:t>7</a:t>
          </a:r>
          <a:r>
            <a:rPr lang="zh-CN" altLang="en-US" sz="1600" b="1" baseline="0" dirty="0">
              <a:latin typeface="微软雅黑 Light" panose="020B0502040204020203" pitchFamily="34" charset="-122"/>
              <a:ea typeface="微软雅黑 Light" panose="020B0502040204020203" pitchFamily="34" charset="-122"/>
            </a:rPr>
            <a:t>月</a:t>
          </a:r>
          <a:r>
            <a:rPr lang="en-US" altLang="en-US" sz="1600" b="1" baseline="0" dirty="0">
              <a:latin typeface="微软雅黑 Light" panose="020B0502040204020203" pitchFamily="34" charset="-122"/>
              <a:ea typeface="微软雅黑 Light" panose="020B0502040204020203" pitchFamily="34" charset="-122"/>
            </a:rPr>
            <a:t>16</a:t>
          </a:r>
          <a:r>
            <a:rPr lang="zh-CN" altLang="en-US" sz="1600" b="1" baseline="0" dirty="0">
              <a:latin typeface="微软雅黑 Light" panose="020B0502040204020203" pitchFamily="34" charset="-122"/>
              <a:ea typeface="微软雅黑 Light" panose="020B0502040204020203" pitchFamily="34" charset="-122"/>
            </a:rPr>
            <a:t>日，“七剑下天山”</a:t>
          </a:r>
        </a:p>
      </dgm:t>
    </dgm:pt>
    <dgm:pt modelId="{B174CD1E-8FC2-4B7A-8AD0-FC72F2557035}" type="parTrans" cxnId="{D18BF225-2334-4D3A-87CC-7CA208F2E23B}">
      <dgm:prSet/>
      <dgm:spPr/>
      <dgm:t>
        <a:bodyPr/>
        <a:lstStyle/>
        <a:p>
          <a:endParaRPr lang="zh-CN" altLang="en-US" sz="1600" b="1" baseline="0">
            <a:latin typeface="Times New Roman" panose="02020603050405020304" pitchFamily="18" charset="0"/>
            <a:ea typeface="宋体" panose="02010600030101010101" pitchFamily="2" charset="-122"/>
          </a:endParaRPr>
        </a:p>
      </dgm:t>
    </dgm:pt>
    <dgm:pt modelId="{F45E9463-C26B-4D86-BDDC-41F2A5223CB9}" type="sibTrans" cxnId="{D18BF225-2334-4D3A-87CC-7CA208F2E23B}">
      <dgm:prSet/>
      <dgm:spPr/>
      <dgm:t>
        <a:bodyPr/>
        <a:lstStyle/>
        <a:p>
          <a:endParaRPr lang="zh-CN" altLang="en-US" sz="1600" b="1" baseline="0">
            <a:latin typeface="Times New Roman" panose="02020603050405020304" pitchFamily="18" charset="0"/>
            <a:ea typeface="宋体" panose="02010600030101010101" pitchFamily="2" charset="-122"/>
          </a:endParaRPr>
        </a:p>
      </dgm:t>
    </dgm:pt>
    <dgm:pt modelId="{61C9AF0B-B050-4CB6-9950-267B773E1E11}">
      <dgm:prSet phldrT="[文本]" custT="1"/>
      <dgm:spPr/>
      <dgm:t>
        <a:bodyPr/>
        <a:lstStyle/>
        <a:p>
          <a:r>
            <a:rPr lang="en-US" altLang="en-US" sz="1600" b="1" baseline="0" dirty="0">
              <a:latin typeface="微软雅黑 Light" panose="020B0502040204020203" pitchFamily="34" charset="-122"/>
              <a:ea typeface="微软雅黑 Light" panose="020B0502040204020203" pitchFamily="34" charset="-122"/>
            </a:rPr>
            <a:t>2022</a:t>
          </a:r>
          <a:r>
            <a:rPr lang="zh-CN" altLang="en-US" sz="1600" b="1" baseline="0" dirty="0">
              <a:latin typeface="微软雅黑 Light" panose="020B0502040204020203" pitchFamily="34" charset="-122"/>
              <a:ea typeface="微软雅黑 Light" panose="020B0502040204020203" pitchFamily="34" charset="-122"/>
            </a:rPr>
            <a:t>年</a:t>
          </a:r>
          <a:r>
            <a:rPr lang="en-US" altLang="en-US" sz="1600" b="1" baseline="0" dirty="0">
              <a:latin typeface="微软雅黑 Light" panose="020B0502040204020203" pitchFamily="34" charset="-122"/>
              <a:ea typeface="微软雅黑 Light" panose="020B0502040204020203" pitchFamily="34" charset="-122"/>
            </a:rPr>
            <a:t>5</a:t>
          </a:r>
          <a:r>
            <a:rPr lang="zh-CN" altLang="en-US" sz="1600" b="1" baseline="0" dirty="0">
              <a:latin typeface="微软雅黑 Light" panose="020B0502040204020203" pitchFamily="34" charset="-122"/>
              <a:ea typeface="微软雅黑 Light" panose="020B0502040204020203" pitchFamily="34" charset="-122"/>
            </a:rPr>
            <a:t>月</a:t>
          </a:r>
          <a:r>
            <a:rPr lang="en-US" altLang="en-US" sz="1600" b="1" baseline="0" dirty="0">
              <a:latin typeface="微软雅黑 Light" panose="020B0502040204020203" pitchFamily="34" charset="-122"/>
              <a:ea typeface="微软雅黑 Light" panose="020B0502040204020203" pitchFamily="34" charset="-122"/>
            </a:rPr>
            <a:t>23</a:t>
          </a:r>
          <a:r>
            <a:rPr lang="zh-CN" altLang="en-US" sz="1600" b="1" baseline="0" dirty="0">
              <a:latin typeface="微软雅黑 Light" panose="020B0502040204020203" pitchFamily="34" charset="-122"/>
              <a:ea typeface="微软雅黑 Light" panose="020B0502040204020203" pitchFamily="34" charset="-122"/>
            </a:rPr>
            <a:t>日，退市</a:t>
          </a:r>
        </a:p>
      </dgm:t>
    </dgm:pt>
    <dgm:pt modelId="{8FAB42CD-EEA9-4A90-B706-2DD45D75FBCF}" type="parTrans" cxnId="{81E8ECE7-48D5-4D63-8FCA-17F2CA3C3FBD}">
      <dgm:prSet/>
      <dgm:spPr/>
      <dgm:t>
        <a:bodyPr/>
        <a:lstStyle/>
        <a:p>
          <a:endParaRPr lang="zh-CN" altLang="en-US" sz="1600" baseline="0">
            <a:latin typeface="Times New Roman" panose="02020603050405020304" pitchFamily="18" charset="0"/>
            <a:ea typeface="宋体" panose="02010600030101010101" pitchFamily="2" charset="-122"/>
          </a:endParaRPr>
        </a:p>
      </dgm:t>
    </dgm:pt>
    <dgm:pt modelId="{42BF3B0A-81C2-40E5-AA4A-DA0581EF80F9}" type="sibTrans" cxnId="{81E8ECE7-48D5-4D63-8FCA-17F2CA3C3FBD}">
      <dgm:prSet/>
      <dgm:spPr/>
      <dgm:t>
        <a:bodyPr/>
        <a:lstStyle/>
        <a:p>
          <a:endParaRPr lang="zh-CN" altLang="en-US" sz="1600" baseline="0">
            <a:latin typeface="Times New Roman" panose="02020603050405020304" pitchFamily="18" charset="0"/>
            <a:ea typeface="宋体" panose="02010600030101010101" pitchFamily="2" charset="-122"/>
          </a:endParaRPr>
        </a:p>
      </dgm:t>
    </dgm:pt>
    <dgm:pt modelId="{2FC1553E-536A-4E3A-8DFF-55C3264CD578}">
      <dgm:prSet phldrT="[文本]" custT="1"/>
      <dgm:spPr/>
      <dgm:t>
        <a:bodyPr/>
        <a:lstStyle/>
        <a:p>
          <a:r>
            <a:rPr lang="en-US" altLang="en-US" sz="1600" b="1" baseline="0" dirty="0">
              <a:latin typeface="微软雅黑 Light" panose="020B0502040204020203" pitchFamily="34" charset="-122"/>
              <a:ea typeface="微软雅黑 Light" panose="020B0502040204020203" pitchFamily="34" charset="-122"/>
            </a:rPr>
            <a:t>2022</a:t>
          </a:r>
          <a:r>
            <a:rPr lang="zh-CN" altLang="en-US" sz="1600" b="1" baseline="0" dirty="0">
              <a:latin typeface="微软雅黑 Light" panose="020B0502040204020203" pitchFamily="34" charset="-122"/>
              <a:ea typeface="微软雅黑 Light" panose="020B0502040204020203" pitchFamily="34" charset="-122"/>
            </a:rPr>
            <a:t>年</a:t>
          </a:r>
          <a:r>
            <a:rPr lang="en-US" altLang="en-US" sz="1600" b="1" baseline="0" dirty="0">
              <a:latin typeface="微软雅黑 Light" panose="020B0502040204020203" pitchFamily="34" charset="-122"/>
              <a:ea typeface="微软雅黑 Light" panose="020B0502040204020203" pitchFamily="34" charset="-122"/>
            </a:rPr>
            <a:t>1</a:t>
          </a:r>
          <a:r>
            <a:rPr lang="zh-CN" altLang="en-US" sz="1600" b="1" baseline="0" dirty="0">
              <a:latin typeface="微软雅黑 Light" panose="020B0502040204020203" pitchFamily="34" charset="-122"/>
              <a:ea typeface="微软雅黑 Light" panose="020B0502040204020203" pitchFamily="34" charset="-122"/>
            </a:rPr>
            <a:t>月</a:t>
          </a:r>
          <a:r>
            <a:rPr lang="en-US" altLang="en-US" sz="1600" b="1" baseline="0" dirty="0">
              <a:latin typeface="微软雅黑 Light" panose="020B0502040204020203" pitchFamily="34" charset="-122"/>
              <a:ea typeface="微软雅黑 Light" panose="020B0502040204020203" pitchFamily="34" charset="-122"/>
            </a:rPr>
            <a:t>4</a:t>
          </a:r>
          <a:r>
            <a:rPr lang="zh-CN" altLang="en-US" sz="1600" b="1" baseline="0" dirty="0">
              <a:latin typeface="微软雅黑 Light" panose="020B0502040204020203" pitchFamily="34" charset="-122"/>
              <a:ea typeface="微软雅黑 Light" panose="020B0502040204020203" pitchFamily="34" charset="-122"/>
            </a:rPr>
            <a:t>日，</a:t>
          </a:r>
          <a:r>
            <a:rPr lang="en-US" altLang="en-US" sz="1600" b="1" baseline="0" dirty="0">
              <a:latin typeface="微软雅黑 Light" panose="020B0502040204020203" pitchFamily="34" charset="-122"/>
              <a:ea typeface="微软雅黑 Light" panose="020B0502040204020203" pitchFamily="34" charset="-122"/>
            </a:rPr>
            <a:t>《</a:t>
          </a:r>
          <a:r>
            <a:rPr lang="zh-CN" altLang="en-US" sz="1600" b="1" baseline="0" dirty="0">
              <a:latin typeface="微软雅黑 Light" panose="020B0502040204020203" pitchFamily="34" charset="-122"/>
              <a:ea typeface="微软雅黑 Light" panose="020B0502040204020203" pitchFamily="34" charset="-122"/>
            </a:rPr>
            <a:t>网络安全审查办法</a:t>
          </a:r>
          <a:r>
            <a:rPr lang="en-US" altLang="en-US" sz="1600" b="1" baseline="0" dirty="0">
              <a:latin typeface="微软雅黑 Light" panose="020B0502040204020203" pitchFamily="34" charset="-122"/>
              <a:ea typeface="微软雅黑 Light" panose="020B0502040204020203" pitchFamily="34" charset="-122"/>
            </a:rPr>
            <a:t>》</a:t>
          </a:r>
          <a:endParaRPr lang="zh-CN" altLang="en-US" sz="1600" b="1" baseline="0" dirty="0">
            <a:latin typeface="微软雅黑 Light" panose="020B0502040204020203" pitchFamily="34" charset="-122"/>
            <a:ea typeface="微软雅黑 Light" panose="020B0502040204020203" pitchFamily="34" charset="-122"/>
          </a:endParaRPr>
        </a:p>
      </dgm:t>
    </dgm:pt>
    <dgm:pt modelId="{86C4D753-B6AB-4AC5-AF75-06FCBD65BAD4}" type="parTrans" cxnId="{B2DD215F-1DE6-43A7-9380-5E6417A5ED5F}">
      <dgm:prSet/>
      <dgm:spPr/>
      <dgm:t>
        <a:bodyPr/>
        <a:lstStyle/>
        <a:p>
          <a:endParaRPr lang="zh-CN" altLang="en-US" sz="1600" baseline="0">
            <a:latin typeface="Times New Roman" panose="02020603050405020304" pitchFamily="18" charset="0"/>
            <a:ea typeface="宋体" panose="02010600030101010101" pitchFamily="2" charset="-122"/>
          </a:endParaRPr>
        </a:p>
      </dgm:t>
    </dgm:pt>
    <dgm:pt modelId="{E9E21AA0-136E-4AAA-BD48-1BE28F55CC03}" type="sibTrans" cxnId="{B2DD215F-1DE6-43A7-9380-5E6417A5ED5F}">
      <dgm:prSet/>
      <dgm:spPr/>
      <dgm:t>
        <a:bodyPr/>
        <a:lstStyle/>
        <a:p>
          <a:endParaRPr lang="zh-CN" altLang="en-US" sz="1600" baseline="0">
            <a:latin typeface="Times New Roman" panose="02020603050405020304" pitchFamily="18" charset="0"/>
            <a:ea typeface="宋体" panose="02010600030101010101" pitchFamily="2" charset="-122"/>
          </a:endParaRPr>
        </a:p>
      </dgm:t>
    </dgm:pt>
    <dgm:pt modelId="{5928A83E-79D6-423D-BA8C-3564172EB2FA}" type="pres">
      <dgm:prSet presAssocID="{2F8CA4D2-3B61-4D77-888F-044E9E66BF55}" presName="Name0" presStyleCnt="0">
        <dgm:presLayoutVars>
          <dgm:dir/>
          <dgm:resizeHandles val="exact"/>
        </dgm:presLayoutVars>
      </dgm:prSet>
      <dgm:spPr/>
    </dgm:pt>
    <dgm:pt modelId="{E7A5D11B-FF61-41C5-874C-46615478EDF6}" type="pres">
      <dgm:prSet presAssocID="{2F8CA4D2-3B61-4D77-888F-044E9E66BF55}" presName="arrow" presStyleLbl="bgShp" presStyleIdx="0" presStyleCnt="1"/>
      <dgm:spPr/>
    </dgm:pt>
    <dgm:pt modelId="{6DF44E19-BDDB-42D1-BB22-C71915387942}" type="pres">
      <dgm:prSet presAssocID="{2F8CA4D2-3B61-4D77-888F-044E9E66BF55}" presName="points" presStyleCnt="0"/>
      <dgm:spPr/>
    </dgm:pt>
    <dgm:pt modelId="{B1E8F1E4-8A82-41FB-89DB-6B1B276FAA9B}" type="pres">
      <dgm:prSet presAssocID="{1E4D16F9-DCF0-4A8A-B37A-797577B47323}" presName="compositeA" presStyleCnt="0"/>
      <dgm:spPr/>
    </dgm:pt>
    <dgm:pt modelId="{EE8CBAB2-D50B-48B0-B5AA-9E1AC8C4BE2D}" type="pres">
      <dgm:prSet presAssocID="{1E4D16F9-DCF0-4A8A-B37A-797577B47323}" presName="textA" presStyleLbl="revTx" presStyleIdx="0" presStyleCnt="5">
        <dgm:presLayoutVars>
          <dgm:bulletEnabled val="1"/>
        </dgm:presLayoutVars>
      </dgm:prSet>
      <dgm:spPr/>
    </dgm:pt>
    <dgm:pt modelId="{347778F1-B5D1-4D4F-8A54-8F87441FF7FC}" type="pres">
      <dgm:prSet presAssocID="{1E4D16F9-DCF0-4A8A-B37A-797577B47323}" presName="circleA" presStyleLbl="node1" presStyleIdx="0" presStyleCnt="5"/>
      <dgm:spPr/>
    </dgm:pt>
    <dgm:pt modelId="{00B79754-879A-4E6A-9FD5-7863EEDD241F}" type="pres">
      <dgm:prSet presAssocID="{1E4D16F9-DCF0-4A8A-B37A-797577B47323}" presName="spaceA" presStyleCnt="0"/>
      <dgm:spPr/>
    </dgm:pt>
    <dgm:pt modelId="{7C895AD8-358A-453B-9814-6B36AA908989}" type="pres">
      <dgm:prSet presAssocID="{E149C694-BE53-4578-8DF4-FDB20BE0630E}" presName="space" presStyleCnt="0"/>
      <dgm:spPr/>
    </dgm:pt>
    <dgm:pt modelId="{0D1E13F6-1C23-4D20-9431-71FE2B46473E}" type="pres">
      <dgm:prSet presAssocID="{F256716A-00AD-44FA-A0C8-8CA3A509BFAA}" presName="compositeB" presStyleCnt="0"/>
      <dgm:spPr/>
    </dgm:pt>
    <dgm:pt modelId="{100C12F1-BD74-45EB-8736-AD5FFFE3B18A}" type="pres">
      <dgm:prSet presAssocID="{F256716A-00AD-44FA-A0C8-8CA3A509BFAA}" presName="textB" presStyleLbl="revTx" presStyleIdx="1" presStyleCnt="5">
        <dgm:presLayoutVars>
          <dgm:bulletEnabled val="1"/>
        </dgm:presLayoutVars>
      </dgm:prSet>
      <dgm:spPr/>
    </dgm:pt>
    <dgm:pt modelId="{BEE3E8E4-5AD4-41D4-841D-72234FDC9793}" type="pres">
      <dgm:prSet presAssocID="{F256716A-00AD-44FA-A0C8-8CA3A509BFAA}" presName="circleB" presStyleLbl="node1" presStyleIdx="1" presStyleCnt="5"/>
      <dgm:spPr/>
    </dgm:pt>
    <dgm:pt modelId="{B51BCA69-B0B8-4091-9968-88966D75AAE2}" type="pres">
      <dgm:prSet presAssocID="{F256716A-00AD-44FA-A0C8-8CA3A509BFAA}" presName="spaceB" presStyleCnt="0"/>
      <dgm:spPr/>
    </dgm:pt>
    <dgm:pt modelId="{FEB36881-A6DA-438E-8911-2241D42B8DA0}" type="pres">
      <dgm:prSet presAssocID="{C864BAC5-1120-461E-87BE-AD8E05EA6662}" presName="space" presStyleCnt="0"/>
      <dgm:spPr/>
    </dgm:pt>
    <dgm:pt modelId="{1C11073F-F037-4110-BC9A-ED921ED2FA76}" type="pres">
      <dgm:prSet presAssocID="{77BE5E7B-4E76-494F-8188-453EE945A7F2}" presName="compositeA" presStyleCnt="0"/>
      <dgm:spPr/>
    </dgm:pt>
    <dgm:pt modelId="{2C5D2BE2-41F9-40BD-A72B-FC901CF7BF29}" type="pres">
      <dgm:prSet presAssocID="{77BE5E7B-4E76-494F-8188-453EE945A7F2}" presName="textA" presStyleLbl="revTx" presStyleIdx="2" presStyleCnt="5">
        <dgm:presLayoutVars>
          <dgm:bulletEnabled val="1"/>
        </dgm:presLayoutVars>
      </dgm:prSet>
      <dgm:spPr/>
    </dgm:pt>
    <dgm:pt modelId="{D44ECDFB-6DBB-4112-9C31-C602284EB2F9}" type="pres">
      <dgm:prSet presAssocID="{77BE5E7B-4E76-494F-8188-453EE945A7F2}" presName="circleA" presStyleLbl="node1" presStyleIdx="2" presStyleCnt="5"/>
      <dgm:spPr/>
    </dgm:pt>
    <dgm:pt modelId="{B0B763D7-DA72-48D7-BDAD-C5826BE7152D}" type="pres">
      <dgm:prSet presAssocID="{77BE5E7B-4E76-494F-8188-453EE945A7F2}" presName="spaceA" presStyleCnt="0"/>
      <dgm:spPr/>
    </dgm:pt>
    <dgm:pt modelId="{3DE32407-2077-4258-AA6C-269E6FBD7C8C}" type="pres">
      <dgm:prSet presAssocID="{F45E9463-C26B-4D86-BDDC-41F2A5223CB9}" presName="space" presStyleCnt="0"/>
      <dgm:spPr/>
    </dgm:pt>
    <dgm:pt modelId="{41873419-6449-4809-9F05-8370D9A32877}" type="pres">
      <dgm:prSet presAssocID="{2FC1553E-536A-4E3A-8DFF-55C3264CD578}" presName="compositeB" presStyleCnt="0"/>
      <dgm:spPr/>
    </dgm:pt>
    <dgm:pt modelId="{A0DA0068-0223-466B-8053-3D33262B4862}" type="pres">
      <dgm:prSet presAssocID="{2FC1553E-536A-4E3A-8DFF-55C3264CD578}" presName="textB" presStyleLbl="revTx" presStyleIdx="3" presStyleCnt="5">
        <dgm:presLayoutVars>
          <dgm:bulletEnabled val="1"/>
        </dgm:presLayoutVars>
      </dgm:prSet>
      <dgm:spPr/>
    </dgm:pt>
    <dgm:pt modelId="{0F134219-8F0B-4ECB-B643-0067D2D6E5C2}" type="pres">
      <dgm:prSet presAssocID="{2FC1553E-536A-4E3A-8DFF-55C3264CD578}" presName="circleB" presStyleLbl="node1" presStyleIdx="3" presStyleCnt="5"/>
      <dgm:spPr/>
    </dgm:pt>
    <dgm:pt modelId="{CFD3F7DE-0F4A-4C8C-8891-E8A228E8146D}" type="pres">
      <dgm:prSet presAssocID="{2FC1553E-536A-4E3A-8DFF-55C3264CD578}" presName="spaceB" presStyleCnt="0"/>
      <dgm:spPr/>
    </dgm:pt>
    <dgm:pt modelId="{66A63492-B899-4220-B988-878B571B30FB}" type="pres">
      <dgm:prSet presAssocID="{E9E21AA0-136E-4AAA-BD48-1BE28F55CC03}" presName="space" presStyleCnt="0"/>
      <dgm:spPr/>
    </dgm:pt>
    <dgm:pt modelId="{B11569A9-666B-48AC-8359-3D2ED3AA1954}" type="pres">
      <dgm:prSet presAssocID="{61C9AF0B-B050-4CB6-9950-267B773E1E11}" presName="compositeA" presStyleCnt="0"/>
      <dgm:spPr/>
    </dgm:pt>
    <dgm:pt modelId="{BBEB6329-A482-421F-AA41-D034B32EA3C2}" type="pres">
      <dgm:prSet presAssocID="{61C9AF0B-B050-4CB6-9950-267B773E1E11}" presName="textA" presStyleLbl="revTx" presStyleIdx="4" presStyleCnt="5">
        <dgm:presLayoutVars>
          <dgm:bulletEnabled val="1"/>
        </dgm:presLayoutVars>
      </dgm:prSet>
      <dgm:spPr/>
    </dgm:pt>
    <dgm:pt modelId="{5A7BC441-8904-4A8A-91B5-B7C930AB0228}" type="pres">
      <dgm:prSet presAssocID="{61C9AF0B-B050-4CB6-9950-267B773E1E11}" presName="circleA" presStyleLbl="node1" presStyleIdx="4" presStyleCnt="5"/>
      <dgm:spPr/>
    </dgm:pt>
    <dgm:pt modelId="{996C4ACF-DFFE-4B75-8C75-781F4E49EA0C}" type="pres">
      <dgm:prSet presAssocID="{61C9AF0B-B050-4CB6-9950-267B773E1E11}" presName="spaceA" presStyleCnt="0"/>
      <dgm:spPr/>
    </dgm:pt>
  </dgm:ptLst>
  <dgm:cxnLst>
    <dgm:cxn modelId="{BD334525-DE4C-4520-94FB-8CD693CD84E8}" srcId="{2F8CA4D2-3B61-4D77-888F-044E9E66BF55}" destId="{F256716A-00AD-44FA-A0C8-8CA3A509BFAA}" srcOrd="1" destOrd="0" parTransId="{16630272-2282-4A0A-9C90-9562C7E21E8C}" sibTransId="{C864BAC5-1120-461E-87BE-AD8E05EA6662}"/>
    <dgm:cxn modelId="{D18BF225-2334-4D3A-87CC-7CA208F2E23B}" srcId="{2F8CA4D2-3B61-4D77-888F-044E9E66BF55}" destId="{77BE5E7B-4E76-494F-8188-453EE945A7F2}" srcOrd="2" destOrd="0" parTransId="{B174CD1E-8FC2-4B7A-8AD0-FC72F2557035}" sibTransId="{F45E9463-C26B-4D86-BDDC-41F2A5223CB9}"/>
    <dgm:cxn modelId="{B2DD215F-1DE6-43A7-9380-5E6417A5ED5F}" srcId="{2F8CA4D2-3B61-4D77-888F-044E9E66BF55}" destId="{2FC1553E-536A-4E3A-8DFF-55C3264CD578}" srcOrd="3" destOrd="0" parTransId="{86C4D753-B6AB-4AC5-AF75-06FCBD65BAD4}" sibTransId="{E9E21AA0-136E-4AAA-BD48-1BE28F55CC03}"/>
    <dgm:cxn modelId="{A0209842-63EB-4A91-9DF0-B5BA7725A628}" type="presOf" srcId="{F256716A-00AD-44FA-A0C8-8CA3A509BFAA}" destId="{100C12F1-BD74-45EB-8736-AD5FFFE3B18A}" srcOrd="0" destOrd="0" presId="urn:microsoft.com/office/officeart/2005/8/layout/hProcess11"/>
    <dgm:cxn modelId="{1A41B6BC-F182-418A-B83E-7990D5CBB242}" type="presOf" srcId="{1E4D16F9-DCF0-4A8A-B37A-797577B47323}" destId="{EE8CBAB2-D50B-48B0-B5AA-9E1AC8C4BE2D}" srcOrd="0" destOrd="0" presId="urn:microsoft.com/office/officeart/2005/8/layout/hProcess11"/>
    <dgm:cxn modelId="{7ED6B8C1-C94D-421C-8EF8-01B51FADA4FA}" type="presOf" srcId="{61C9AF0B-B050-4CB6-9950-267B773E1E11}" destId="{BBEB6329-A482-421F-AA41-D034B32EA3C2}" srcOrd="0" destOrd="0" presId="urn:microsoft.com/office/officeart/2005/8/layout/hProcess11"/>
    <dgm:cxn modelId="{9E3F72C5-AE0B-4E6B-8ADB-2289E2551506}" srcId="{2F8CA4D2-3B61-4D77-888F-044E9E66BF55}" destId="{1E4D16F9-DCF0-4A8A-B37A-797577B47323}" srcOrd="0" destOrd="0" parTransId="{21195B57-05FA-455A-852B-E3E1E33379FA}" sibTransId="{E149C694-BE53-4578-8DF4-FDB20BE0630E}"/>
    <dgm:cxn modelId="{F58A7ACF-3A46-441B-BF24-1889481CE946}" type="presOf" srcId="{2F8CA4D2-3B61-4D77-888F-044E9E66BF55}" destId="{5928A83E-79D6-423D-BA8C-3564172EB2FA}" srcOrd="0" destOrd="0" presId="urn:microsoft.com/office/officeart/2005/8/layout/hProcess11"/>
    <dgm:cxn modelId="{7D1D76DF-6E16-4AFD-A5C8-7EB660E708E2}" type="presOf" srcId="{77BE5E7B-4E76-494F-8188-453EE945A7F2}" destId="{2C5D2BE2-41F9-40BD-A72B-FC901CF7BF29}" srcOrd="0" destOrd="0" presId="urn:microsoft.com/office/officeart/2005/8/layout/hProcess11"/>
    <dgm:cxn modelId="{81E8ECE7-48D5-4D63-8FCA-17F2CA3C3FBD}" srcId="{2F8CA4D2-3B61-4D77-888F-044E9E66BF55}" destId="{61C9AF0B-B050-4CB6-9950-267B773E1E11}" srcOrd="4" destOrd="0" parTransId="{8FAB42CD-EEA9-4A90-B706-2DD45D75FBCF}" sibTransId="{42BF3B0A-81C2-40E5-AA4A-DA0581EF80F9}"/>
    <dgm:cxn modelId="{44E8ABFB-B1A8-4417-8020-C4823F0C75F7}" type="presOf" srcId="{2FC1553E-536A-4E3A-8DFF-55C3264CD578}" destId="{A0DA0068-0223-466B-8053-3D33262B4862}" srcOrd="0" destOrd="0" presId="urn:microsoft.com/office/officeart/2005/8/layout/hProcess11"/>
    <dgm:cxn modelId="{B6BE0F83-05B6-445A-8D08-E647603B2F37}" type="presParOf" srcId="{5928A83E-79D6-423D-BA8C-3564172EB2FA}" destId="{E7A5D11B-FF61-41C5-874C-46615478EDF6}" srcOrd="0" destOrd="0" presId="urn:microsoft.com/office/officeart/2005/8/layout/hProcess11"/>
    <dgm:cxn modelId="{2BCFB640-4767-4DE3-8FB1-AA1B52659A48}" type="presParOf" srcId="{5928A83E-79D6-423D-BA8C-3564172EB2FA}" destId="{6DF44E19-BDDB-42D1-BB22-C71915387942}" srcOrd="1" destOrd="0" presId="urn:microsoft.com/office/officeart/2005/8/layout/hProcess11"/>
    <dgm:cxn modelId="{3D721B5F-B6C2-4854-98C3-6588CDFF476D}" type="presParOf" srcId="{6DF44E19-BDDB-42D1-BB22-C71915387942}" destId="{B1E8F1E4-8A82-41FB-89DB-6B1B276FAA9B}" srcOrd="0" destOrd="0" presId="urn:microsoft.com/office/officeart/2005/8/layout/hProcess11"/>
    <dgm:cxn modelId="{785D54B3-5216-44C6-BE83-7563F6171C3E}" type="presParOf" srcId="{B1E8F1E4-8A82-41FB-89DB-6B1B276FAA9B}" destId="{EE8CBAB2-D50B-48B0-B5AA-9E1AC8C4BE2D}" srcOrd="0" destOrd="0" presId="urn:microsoft.com/office/officeart/2005/8/layout/hProcess11"/>
    <dgm:cxn modelId="{485B3046-08AE-4E17-BBA8-94341A549CA6}" type="presParOf" srcId="{B1E8F1E4-8A82-41FB-89DB-6B1B276FAA9B}" destId="{347778F1-B5D1-4D4F-8A54-8F87441FF7FC}" srcOrd="1" destOrd="0" presId="urn:microsoft.com/office/officeart/2005/8/layout/hProcess11"/>
    <dgm:cxn modelId="{F8F6908A-685B-4941-965A-A56F340868D5}" type="presParOf" srcId="{B1E8F1E4-8A82-41FB-89DB-6B1B276FAA9B}" destId="{00B79754-879A-4E6A-9FD5-7863EEDD241F}" srcOrd="2" destOrd="0" presId="urn:microsoft.com/office/officeart/2005/8/layout/hProcess11"/>
    <dgm:cxn modelId="{EC0604D6-FDB8-43D7-83F0-36C5C5DB4D6D}" type="presParOf" srcId="{6DF44E19-BDDB-42D1-BB22-C71915387942}" destId="{7C895AD8-358A-453B-9814-6B36AA908989}" srcOrd="1" destOrd="0" presId="urn:microsoft.com/office/officeart/2005/8/layout/hProcess11"/>
    <dgm:cxn modelId="{D9335750-B91A-4432-9EBD-0195A78E8A4C}" type="presParOf" srcId="{6DF44E19-BDDB-42D1-BB22-C71915387942}" destId="{0D1E13F6-1C23-4D20-9431-71FE2B46473E}" srcOrd="2" destOrd="0" presId="urn:microsoft.com/office/officeart/2005/8/layout/hProcess11"/>
    <dgm:cxn modelId="{D17C9332-7007-44F8-B681-7748393E11D8}" type="presParOf" srcId="{0D1E13F6-1C23-4D20-9431-71FE2B46473E}" destId="{100C12F1-BD74-45EB-8736-AD5FFFE3B18A}" srcOrd="0" destOrd="0" presId="urn:microsoft.com/office/officeart/2005/8/layout/hProcess11"/>
    <dgm:cxn modelId="{3B6DA1DB-F267-47A7-B4E9-4A124FDC8430}" type="presParOf" srcId="{0D1E13F6-1C23-4D20-9431-71FE2B46473E}" destId="{BEE3E8E4-5AD4-41D4-841D-72234FDC9793}" srcOrd="1" destOrd="0" presId="urn:microsoft.com/office/officeart/2005/8/layout/hProcess11"/>
    <dgm:cxn modelId="{89FA55BF-1215-41BF-8A17-B4CDE445FD6F}" type="presParOf" srcId="{0D1E13F6-1C23-4D20-9431-71FE2B46473E}" destId="{B51BCA69-B0B8-4091-9968-88966D75AAE2}" srcOrd="2" destOrd="0" presId="urn:microsoft.com/office/officeart/2005/8/layout/hProcess11"/>
    <dgm:cxn modelId="{EC278E7D-367D-4A95-B672-FE4D0D5D728B}" type="presParOf" srcId="{6DF44E19-BDDB-42D1-BB22-C71915387942}" destId="{FEB36881-A6DA-438E-8911-2241D42B8DA0}" srcOrd="3" destOrd="0" presId="urn:microsoft.com/office/officeart/2005/8/layout/hProcess11"/>
    <dgm:cxn modelId="{1355569B-59A6-4036-9F16-9F84A67A02D9}" type="presParOf" srcId="{6DF44E19-BDDB-42D1-BB22-C71915387942}" destId="{1C11073F-F037-4110-BC9A-ED921ED2FA76}" srcOrd="4" destOrd="0" presId="urn:microsoft.com/office/officeart/2005/8/layout/hProcess11"/>
    <dgm:cxn modelId="{37E8C2EE-3DBA-4B9C-930B-49DC7668AA24}" type="presParOf" srcId="{1C11073F-F037-4110-BC9A-ED921ED2FA76}" destId="{2C5D2BE2-41F9-40BD-A72B-FC901CF7BF29}" srcOrd="0" destOrd="0" presId="urn:microsoft.com/office/officeart/2005/8/layout/hProcess11"/>
    <dgm:cxn modelId="{273EC137-235A-4AEE-B14E-26765F156608}" type="presParOf" srcId="{1C11073F-F037-4110-BC9A-ED921ED2FA76}" destId="{D44ECDFB-6DBB-4112-9C31-C602284EB2F9}" srcOrd="1" destOrd="0" presId="urn:microsoft.com/office/officeart/2005/8/layout/hProcess11"/>
    <dgm:cxn modelId="{0DC33A9F-3640-4A49-BDED-150CC92FCDA0}" type="presParOf" srcId="{1C11073F-F037-4110-BC9A-ED921ED2FA76}" destId="{B0B763D7-DA72-48D7-BDAD-C5826BE7152D}" srcOrd="2" destOrd="0" presId="urn:microsoft.com/office/officeart/2005/8/layout/hProcess11"/>
    <dgm:cxn modelId="{DF5D917D-D9F0-40FF-8E73-EC39E8C8D127}" type="presParOf" srcId="{6DF44E19-BDDB-42D1-BB22-C71915387942}" destId="{3DE32407-2077-4258-AA6C-269E6FBD7C8C}" srcOrd="5" destOrd="0" presId="urn:microsoft.com/office/officeart/2005/8/layout/hProcess11"/>
    <dgm:cxn modelId="{CFC43277-BB49-45FF-A9FD-127AF167E1EB}" type="presParOf" srcId="{6DF44E19-BDDB-42D1-BB22-C71915387942}" destId="{41873419-6449-4809-9F05-8370D9A32877}" srcOrd="6" destOrd="0" presId="urn:microsoft.com/office/officeart/2005/8/layout/hProcess11"/>
    <dgm:cxn modelId="{9767A7DD-F102-475E-B6E3-1CB1D56106D7}" type="presParOf" srcId="{41873419-6449-4809-9F05-8370D9A32877}" destId="{A0DA0068-0223-466B-8053-3D33262B4862}" srcOrd="0" destOrd="0" presId="urn:microsoft.com/office/officeart/2005/8/layout/hProcess11"/>
    <dgm:cxn modelId="{6E43B1CE-712B-4240-803C-252D9F60ED6C}" type="presParOf" srcId="{41873419-6449-4809-9F05-8370D9A32877}" destId="{0F134219-8F0B-4ECB-B643-0067D2D6E5C2}" srcOrd="1" destOrd="0" presId="urn:microsoft.com/office/officeart/2005/8/layout/hProcess11"/>
    <dgm:cxn modelId="{5590E9A4-D85D-4630-8712-0B84C54C0FF2}" type="presParOf" srcId="{41873419-6449-4809-9F05-8370D9A32877}" destId="{CFD3F7DE-0F4A-4C8C-8891-E8A228E8146D}" srcOrd="2" destOrd="0" presId="urn:microsoft.com/office/officeart/2005/8/layout/hProcess11"/>
    <dgm:cxn modelId="{3AAED35F-6CB4-428B-9C3E-0343D65257E9}" type="presParOf" srcId="{6DF44E19-BDDB-42D1-BB22-C71915387942}" destId="{66A63492-B899-4220-B988-878B571B30FB}" srcOrd="7" destOrd="0" presId="urn:microsoft.com/office/officeart/2005/8/layout/hProcess11"/>
    <dgm:cxn modelId="{47136038-C387-4721-9E01-8B63C0DE3139}" type="presParOf" srcId="{6DF44E19-BDDB-42D1-BB22-C71915387942}" destId="{B11569A9-666B-48AC-8359-3D2ED3AA1954}" srcOrd="8" destOrd="0" presId="urn:microsoft.com/office/officeart/2005/8/layout/hProcess11"/>
    <dgm:cxn modelId="{6A6E1C53-ACED-4A0E-AE90-56234FF47506}" type="presParOf" srcId="{B11569A9-666B-48AC-8359-3D2ED3AA1954}" destId="{BBEB6329-A482-421F-AA41-D034B32EA3C2}" srcOrd="0" destOrd="0" presId="urn:microsoft.com/office/officeart/2005/8/layout/hProcess11"/>
    <dgm:cxn modelId="{170AD5BE-F8C9-42E3-982D-77E2648D429E}" type="presParOf" srcId="{B11569A9-666B-48AC-8359-3D2ED3AA1954}" destId="{5A7BC441-8904-4A8A-91B5-B7C930AB0228}" srcOrd="1" destOrd="0" presId="urn:microsoft.com/office/officeart/2005/8/layout/hProcess11"/>
    <dgm:cxn modelId="{21C7EF10-C6BC-40D8-8269-79C225168D56}" type="presParOf" srcId="{B11569A9-666B-48AC-8359-3D2ED3AA1954}" destId="{996C4ACF-DFFE-4B75-8C75-781F4E49EA0C}"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5D11B-FF61-41C5-874C-46615478EDF6}">
      <dsp:nvSpPr>
        <dsp:cNvPr id="0" name=""/>
        <dsp:cNvSpPr/>
      </dsp:nvSpPr>
      <dsp:spPr>
        <a:xfrm>
          <a:off x="0" y="659997"/>
          <a:ext cx="9935663" cy="87999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CBAB2-D50B-48B0-B5AA-9E1AC8C4BE2D}">
      <dsp:nvSpPr>
        <dsp:cNvPr id="0" name=""/>
        <dsp:cNvSpPr/>
      </dsp:nvSpPr>
      <dsp:spPr>
        <a:xfrm>
          <a:off x="3929" y="0"/>
          <a:ext cx="1718122" cy="879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altLang="en-US" sz="1600" b="1" kern="1200" baseline="0" dirty="0">
              <a:latin typeface="微软雅黑 Light" panose="020B0502040204020203" pitchFamily="34" charset="-122"/>
              <a:ea typeface="微软雅黑 Light" panose="020B0502040204020203" pitchFamily="34" charset="-122"/>
            </a:rPr>
            <a:t>2021</a:t>
          </a:r>
          <a:r>
            <a:rPr lang="zh-CN" altLang="en-US" sz="1600" b="1" kern="1200" baseline="0" dirty="0">
              <a:latin typeface="微软雅黑 Light" panose="020B0502040204020203" pitchFamily="34" charset="-122"/>
              <a:ea typeface="微软雅黑 Light" panose="020B0502040204020203" pitchFamily="34" charset="-122"/>
            </a:rPr>
            <a:t>年</a:t>
          </a:r>
          <a:r>
            <a:rPr lang="en-US" altLang="en-US" sz="1600" b="1" kern="1200" baseline="0" dirty="0">
              <a:latin typeface="微软雅黑 Light" panose="020B0502040204020203" pitchFamily="34" charset="-122"/>
              <a:ea typeface="微软雅黑 Light" panose="020B0502040204020203" pitchFamily="34" charset="-122"/>
            </a:rPr>
            <a:t>6</a:t>
          </a:r>
          <a:r>
            <a:rPr lang="zh-CN" altLang="en-US" sz="1600" b="1" kern="1200" baseline="0" dirty="0">
              <a:latin typeface="微软雅黑 Light" panose="020B0502040204020203" pitchFamily="34" charset="-122"/>
              <a:ea typeface="微软雅黑 Light" panose="020B0502040204020203" pitchFamily="34" charset="-122"/>
            </a:rPr>
            <a:t>月</a:t>
          </a:r>
          <a:r>
            <a:rPr lang="en-US" altLang="en-US" sz="1600" b="1" kern="1200" baseline="0" dirty="0">
              <a:latin typeface="微软雅黑 Light" panose="020B0502040204020203" pitchFamily="34" charset="-122"/>
              <a:ea typeface="微软雅黑 Light" panose="020B0502040204020203" pitchFamily="34" charset="-122"/>
            </a:rPr>
            <a:t>11</a:t>
          </a:r>
          <a:r>
            <a:rPr lang="zh-CN" altLang="en-US" sz="1600" b="1" kern="1200" baseline="0" dirty="0">
              <a:latin typeface="微软雅黑 Light" panose="020B0502040204020203" pitchFamily="34" charset="-122"/>
              <a:ea typeface="微软雅黑 Light" panose="020B0502040204020203" pitchFamily="34" charset="-122"/>
            </a:rPr>
            <a:t>日，递交上市文件</a:t>
          </a:r>
        </a:p>
      </dsp:txBody>
      <dsp:txXfrm>
        <a:off x="3929" y="0"/>
        <a:ext cx="1718122" cy="879996"/>
      </dsp:txXfrm>
    </dsp:sp>
    <dsp:sp modelId="{347778F1-B5D1-4D4F-8A54-8F87441FF7FC}">
      <dsp:nvSpPr>
        <dsp:cNvPr id="0" name=""/>
        <dsp:cNvSpPr/>
      </dsp:nvSpPr>
      <dsp:spPr>
        <a:xfrm>
          <a:off x="752991" y="989996"/>
          <a:ext cx="219999" cy="2199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C12F1-BD74-45EB-8736-AD5FFFE3B18A}">
      <dsp:nvSpPr>
        <dsp:cNvPr id="0" name=""/>
        <dsp:cNvSpPr/>
      </dsp:nvSpPr>
      <dsp:spPr>
        <a:xfrm>
          <a:off x="1807958" y="1319995"/>
          <a:ext cx="1718122" cy="879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altLang="en-US" sz="1600" b="1" kern="1200" baseline="0" dirty="0">
              <a:latin typeface="微软雅黑 Light" panose="020B0502040204020203" pitchFamily="34" charset="-122"/>
              <a:ea typeface="微软雅黑 Light" panose="020B0502040204020203" pitchFamily="34" charset="-122"/>
            </a:rPr>
            <a:t>6</a:t>
          </a:r>
          <a:r>
            <a:rPr lang="zh-CN" altLang="en-US" sz="1600" b="1" kern="1200" baseline="0" dirty="0">
              <a:latin typeface="微软雅黑 Light" panose="020B0502040204020203" pitchFamily="34" charset="-122"/>
              <a:ea typeface="微软雅黑 Light" panose="020B0502040204020203" pitchFamily="34" charset="-122"/>
            </a:rPr>
            <a:t>月</a:t>
          </a:r>
          <a:r>
            <a:rPr lang="en-US" altLang="en-US" sz="1600" b="1" kern="1200" baseline="0" dirty="0">
              <a:latin typeface="微软雅黑 Light" panose="020B0502040204020203" pitchFamily="34" charset="-122"/>
              <a:ea typeface="微软雅黑 Light" panose="020B0502040204020203" pitchFamily="34" charset="-122"/>
            </a:rPr>
            <a:t>30</a:t>
          </a:r>
          <a:r>
            <a:rPr lang="zh-CN" altLang="en-US" sz="1600" b="1" kern="1200" baseline="0" dirty="0">
              <a:latin typeface="微软雅黑 Light" panose="020B0502040204020203" pitchFamily="34" charset="-122"/>
              <a:ea typeface="微软雅黑 Light" panose="020B0502040204020203" pitchFamily="34" charset="-122"/>
            </a:rPr>
            <a:t>日，登陆纽交所</a:t>
          </a:r>
        </a:p>
      </dsp:txBody>
      <dsp:txXfrm>
        <a:off x="1807958" y="1319995"/>
        <a:ext cx="1718122" cy="879996"/>
      </dsp:txXfrm>
    </dsp:sp>
    <dsp:sp modelId="{BEE3E8E4-5AD4-41D4-841D-72234FDC9793}">
      <dsp:nvSpPr>
        <dsp:cNvPr id="0" name=""/>
        <dsp:cNvSpPr/>
      </dsp:nvSpPr>
      <dsp:spPr>
        <a:xfrm>
          <a:off x="2557020" y="989996"/>
          <a:ext cx="219999" cy="2199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D2BE2-41F9-40BD-A72B-FC901CF7BF29}">
      <dsp:nvSpPr>
        <dsp:cNvPr id="0" name=""/>
        <dsp:cNvSpPr/>
      </dsp:nvSpPr>
      <dsp:spPr>
        <a:xfrm>
          <a:off x="3611987" y="0"/>
          <a:ext cx="1718122" cy="879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altLang="en-US" sz="1600" b="1" kern="1200" baseline="0" dirty="0">
              <a:latin typeface="微软雅黑 Light" panose="020B0502040204020203" pitchFamily="34" charset="-122"/>
              <a:ea typeface="微软雅黑 Light" panose="020B0502040204020203" pitchFamily="34" charset="-122"/>
            </a:rPr>
            <a:t>7</a:t>
          </a:r>
          <a:r>
            <a:rPr lang="zh-CN" altLang="en-US" sz="1600" b="1" kern="1200" baseline="0" dirty="0">
              <a:latin typeface="微软雅黑 Light" panose="020B0502040204020203" pitchFamily="34" charset="-122"/>
              <a:ea typeface="微软雅黑 Light" panose="020B0502040204020203" pitchFamily="34" charset="-122"/>
            </a:rPr>
            <a:t>月</a:t>
          </a:r>
          <a:r>
            <a:rPr lang="en-US" altLang="en-US" sz="1600" b="1" kern="1200" baseline="0" dirty="0">
              <a:latin typeface="微软雅黑 Light" panose="020B0502040204020203" pitchFamily="34" charset="-122"/>
              <a:ea typeface="微软雅黑 Light" panose="020B0502040204020203" pitchFamily="34" charset="-122"/>
            </a:rPr>
            <a:t>16</a:t>
          </a:r>
          <a:r>
            <a:rPr lang="zh-CN" altLang="en-US" sz="1600" b="1" kern="1200" baseline="0" dirty="0">
              <a:latin typeface="微软雅黑 Light" panose="020B0502040204020203" pitchFamily="34" charset="-122"/>
              <a:ea typeface="微软雅黑 Light" panose="020B0502040204020203" pitchFamily="34" charset="-122"/>
            </a:rPr>
            <a:t>日，“七剑下天山”</a:t>
          </a:r>
        </a:p>
      </dsp:txBody>
      <dsp:txXfrm>
        <a:off x="3611987" y="0"/>
        <a:ext cx="1718122" cy="879996"/>
      </dsp:txXfrm>
    </dsp:sp>
    <dsp:sp modelId="{D44ECDFB-6DBB-4112-9C31-C602284EB2F9}">
      <dsp:nvSpPr>
        <dsp:cNvPr id="0" name=""/>
        <dsp:cNvSpPr/>
      </dsp:nvSpPr>
      <dsp:spPr>
        <a:xfrm>
          <a:off x="4361049" y="989996"/>
          <a:ext cx="219999" cy="2199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DA0068-0223-466B-8053-3D33262B4862}">
      <dsp:nvSpPr>
        <dsp:cNvPr id="0" name=""/>
        <dsp:cNvSpPr/>
      </dsp:nvSpPr>
      <dsp:spPr>
        <a:xfrm>
          <a:off x="5416016" y="1319995"/>
          <a:ext cx="1718122" cy="879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altLang="en-US" sz="1600" b="1" kern="1200" baseline="0" dirty="0">
              <a:latin typeface="微软雅黑 Light" panose="020B0502040204020203" pitchFamily="34" charset="-122"/>
              <a:ea typeface="微软雅黑 Light" panose="020B0502040204020203" pitchFamily="34" charset="-122"/>
            </a:rPr>
            <a:t>2022</a:t>
          </a:r>
          <a:r>
            <a:rPr lang="zh-CN" altLang="en-US" sz="1600" b="1" kern="1200" baseline="0" dirty="0">
              <a:latin typeface="微软雅黑 Light" panose="020B0502040204020203" pitchFamily="34" charset="-122"/>
              <a:ea typeface="微软雅黑 Light" panose="020B0502040204020203" pitchFamily="34" charset="-122"/>
            </a:rPr>
            <a:t>年</a:t>
          </a:r>
          <a:r>
            <a:rPr lang="en-US" altLang="en-US" sz="1600" b="1" kern="1200" baseline="0" dirty="0">
              <a:latin typeface="微软雅黑 Light" panose="020B0502040204020203" pitchFamily="34" charset="-122"/>
              <a:ea typeface="微软雅黑 Light" panose="020B0502040204020203" pitchFamily="34" charset="-122"/>
            </a:rPr>
            <a:t>1</a:t>
          </a:r>
          <a:r>
            <a:rPr lang="zh-CN" altLang="en-US" sz="1600" b="1" kern="1200" baseline="0" dirty="0">
              <a:latin typeface="微软雅黑 Light" panose="020B0502040204020203" pitchFamily="34" charset="-122"/>
              <a:ea typeface="微软雅黑 Light" panose="020B0502040204020203" pitchFamily="34" charset="-122"/>
            </a:rPr>
            <a:t>月</a:t>
          </a:r>
          <a:r>
            <a:rPr lang="en-US" altLang="en-US" sz="1600" b="1" kern="1200" baseline="0" dirty="0">
              <a:latin typeface="微软雅黑 Light" panose="020B0502040204020203" pitchFamily="34" charset="-122"/>
              <a:ea typeface="微软雅黑 Light" panose="020B0502040204020203" pitchFamily="34" charset="-122"/>
            </a:rPr>
            <a:t>4</a:t>
          </a:r>
          <a:r>
            <a:rPr lang="zh-CN" altLang="en-US" sz="1600" b="1" kern="1200" baseline="0" dirty="0">
              <a:latin typeface="微软雅黑 Light" panose="020B0502040204020203" pitchFamily="34" charset="-122"/>
              <a:ea typeface="微软雅黑 Light" panose="020B0502040204020203" pitchFamily="34" charset="-122"/>
            </a:rPr>
            <a:t>日，</a:t>
          </a:r>
          <a:r>
            <a:rPr lang="en-US" altLang="en-US" sz="1600" b="1" kern="1200" baseline="0" dirty="0">
              <a:latin typeface="微软雅黑 Light" panose="020B0502040204020203" pitchFamily="34" charset="-122"/>
              <a:ea typeface="微软雅黑 Light" panose="020B0502040204020203" pitchFamily="34" charset="-122"/>
            </a:rPr>
            <a:t>《</a:t>
          </a:r>
          <a:r>
            <a:rPr lang="zh-CN" altLang="en-US" sz="1600" b="1" kern="1200" baseline="0" dirty="0">
              <a:latin typeface="微软雅黑 Light" panose="020B0502040204020203" pitchFamily="34" charset="-122"/>
              <a:ea typeface="微软雅黑 Light" panose="020B0502040204020203" pitchFamily="34" charset="-122"/>
            </a:rPr>
            <a:t>网络安全审查办法</a:t>
          </a:r>
          <a:r>
            <a:rPr lang="en-US" altLang="en-US" sz="1600" b="1" kern="1200" baseline="0" dirty="0">
              <a:latin typeface="微软雅黑 Light" panose="020B0502040204020203" pitchFamily="34" charset="-122"/>
              <a:ea typeface="微软雅黑 Light" panose="020B0502040204020203" pitchFamily="34" charset="-122"/>
            </a:rPr>
            <a:t>》</a:t>
          </a:r>
          <a:endParaRPr lang="zh-CN" altLang="en-US" sz="1600" b="1" kern="1200" baseline="0" dirty="0">
            <a:latin typeface="微软雅黑 Light" panose="020B0502040204020203" pitchFamily="34" charset="-122"/>
            <a:ea typeface="微软雅黑 Light" panose="020B0502040204020203" pitchFamily="34" charset="-122"/>
          </a:endParaRPr>
        </a:p>
      </dsp:txBody>
      <dsp:txXfrm>
        <a:off x="5416016" y="1319995"/>
        <a:ext cx="1718122" cy="879996"/>
      </dsp:txXfrm>
    </dsp:sp>
    <dsp:sp modelId="{0F134219-8F0B-4ECB-B643-0067D2D6E5C2}">
      <dsp:nvSpPr>
        <dsp:cNvPr id="0" name=""/>
        <dsp:cNvSpPr/>
      </dsp:nvSpPr>
      <dsp:spPr>
        <a:xfrm>
          <a:off x="6165078" y="989996"/>
          <a:ext cx="219999" cy="2199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EB6329-A482-421F-AA41-D034B32EA3C2}">
      <dsp:nvSpPr>
        <dsp:cNvPr id="0" name=""/>
        <dsp:cNvSpPr/>
      </dsp:nvSpPr>
      <dsp:spPr>
        <a:xfrm>
          <a:off x="7220045" y="0"/>
          <a:ext cx="1718122" cy="879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altLang="en-US" sz="1600" b="1" kern="1200" baseline="0" dirty="0">
              <a:latin typeface="微软雅黑 Light" panose="020B0502040204020203" pitchFamily="34" charset="-122"/>
              <a:ea typeface="微软雅黑 Light" panose="020B0502040204020203" pitchFamily="34" charset="-122"/>
            </a:rPr>
            <a:t>2022</a:t>
          </a:r>
          <a:r>
            <a:rPr lang="zh-CN" altLang="en-US" sz="1600" b="1" kern="1200" baseline="0" dirty="0">
              <a:latin typeface="微软雅黑 Light" panose="020B0502040204020203" pitchFamily="34" charset="-122"/>
              <a:ea typeface="微软雅黑 Light" panose="020B0502040204020203" pitchFamily="34" charset="-122"/>
            </a:rPr>
            <a:t>年</a:t>
          </a:r>
          <a:r>
            <a:rPr lang="en-US" altLang="en-US" sz="1600" b="1" kern="1200" baseline="0" dirty="0">
              <a:latin typeface="微软雅黑 Light" panose="020B0502040204020203" pitchFamily="34" charset="-122"/>
              <a:ea typeface="微软雅黑 Light" panose="020B0502040204020203" pitchFamily="34" charset="-122"/>
            </a:rPr>
            <a:t>5</a:t>
          </a:r>
          <a:r>
            <a:rPr lang="zh-CN" altLang="en-US" sz="1600" b="1" kern="1200" baseline="0" dirty="0">
              <a:latin typeface="微软雅黑 Light" panose="020B0502040204020203" pitchFamily="34" charset="-122"/>
              <a:ea typeface="微软雅黑 Light" panose="020B0502040204020203" pitchFamily="34" charset="-122"/>
            </a:rPr>
            <a:t>月</a:t>
          </a:r>
          <a:r>
            <a:rPr lang="en-US" altLang="en-US" sz="1600" b="1" kern="1200" baseline="0" dirty="0">
              <a:latin typeface="微软雅黑 Light" panose="020B0502040204020203" pitchFamily="34" charset="-122"/>
              <a:ea typeface="微软雅黑 Light" panose="020B0502040204020203" pitchFamily="34" charset="-122"/>
            </a:rPr>
            <a:t>23</a:t>
          </a:r>
          <a:r>
            <a:rPr lang="zh-CN" altLang="en-US" sz="1600" b="1" kern="1200" baseline="0" dirty="0">
              <a:latin typeface="微软雅黑 Light" panose="020B0502040204020203" pitchFamily="34" charset="-122"/>
              <a:ea typeface="微软雅黑 Light" panose="020B0502040204020203" pitchFamily="34" charset="-122"/>
            </a:rPr>
            <a:t>日，退市</a:t>
          </a:r>
        </a:p>
      </dsp:txBody>
      <dsp:txXfrm>
        <a:off x="7220045" y="0"/>
        <a:ext cx="1718122" cy="879996"/>
      </dsp:txXfrm>
    </dsp:sp>
    <dsp:sp modelId="{5A7BC441-8904-4A8A-91B5-B7C930AB0228}">
      <dsp:nvSpPr>
        <dsp:cNvPr id="0" name=""/>
        <dsp:cNvSpPr/>
      </dsp:nvSpPr>
      <dsp:spPr>
        <a:xfrm>
          <a:off x="7969106" y="989996"/>
          <a:ext cx="219999" cy="2199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F477530-172D-4CC0-BBDB-3FF5580417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368F832-9C4A-49FA-9B88-713E0DB56A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46FF24-17B3-4FD8-BEA6-C9D94C0B0843}" type="datetimeFigureOut">
              <a:rPr lang="zh-CN" altLang="en-US" smtClean="0"/>
              <a:t>2023/4/28</a:t>
            </a:fld>
            <a:endParaRPr lang="zh-CN" altLang="en-US"/>
          </a:p>
        </p:txBody>
      </p:sp>
      <p:sp>
        <p:nvSpPr>
          <p:cNvPr id="4" name="页脚占位符 3">
            <a:extLst>
              <a:ext uri="{FF2B5EF4-FFF2-40B4-BE49-F238E27FC236}">
                <a16:creationId xmlns:a16="http://schemas.microsoft.com/office/drawing/2014/main" id="{57563E93-0124-470A-8A3C-2E9F6ED0B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1590761-72F6-457C-B2E7-320DFEE28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35C36A-E5F5-47FB-8BB2-703910B19313}" type="slidenum">
              <a:rPr lang="zh-CN" altLang="en-US" smtClean="0"/>
              <a:t>‹#›</a:t>
            </a:fld>
            <a:endParaRPr lang="zh-CN" altLang="en-US"/>
          </a:p>
        </p:txBody>
      </p:sp>
    </p:spTree>
    <p:extLst>
      <p:ext uri="{BB962C8B-B14F-4D97-AF65-F5344CB8AC3E}">
        <p14:creationId xmlns:p14="http://schemas.microsoft.com/office/powerpoint/2010/main" val="3178433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FF7A3-DDE4-4C5A-8FE5-1608B001EAFC}" type="datetimeFigureOut">
              <a:rPr lang="zh-CN" altLang="en-US" smtClean="0"/>
              <a:t>2023/4/28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42FFA-2D5E-4781-ACCB-EF8620DBA8A9}" type="slidenum">
              <a:rPr lang="zh-CN" altLang="en-US" smtClean="0"/>
              <a:t>‹#›</a:t>
            </a:fld>
            <a:endParaRPr lang="zh-CN" altLang="en-US"/>
          </a:p>
        </p:txBody>
      </p:sp>
    </p:spTree>
    <p:extLst>
      <p:ext uri="{BB962C8B-B14F-4D97-AF65-F5344CB8AC3E}">
        <p14:creationId xmlns:p14="http://schemas.microsoft.com/office/powerpoint/2010/main" val="351343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a:t>
            </a:fld>
            <a:endParaRPr lang="zh-CN" altLang="en-US"/>
          </a:p>
        </p:txBody>
      </p:sp>
    </p:spTree>
    <p:extLst>
      <p:ext uri="{BB962C8B-B14F-4D97-AF65-F5344CB8AC3E}">
        <p14:creationId xmlns:p14="http://schemas.microsoft.com/office/powerpoint/2010/main" val="180332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3</a:t>
            </a:fld>
            <a:endParaRPr lang="zh-CN" altLang="en-US"/>
          </a:p>
        </p:txBody>
      </p:sp>
    </p:spTree>
    <p:extLst>
      <p:ext uri="{BB962C8B-B14F-4D97-AF65-F5344CB8AC3E}">
        <p14:creationId xmlns:p14="http://schemas.microsoft.com/office/powerpoint/2010/main" val="4133400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13</a:t>
            </a:fld>
            <a:endParaRPr lang="zh-CN" altLang="en-US"/>
          </a:p>
        </p:txBody>
      </p:sp>
    </p:spTree>
    <p:extLst>
      <p:ext uri="{BB962C8B-B14F-4D97-AF65-F5344CB8AC3E}">
        <p14:creationId xmlns:p14="http://schemas.microsoft.com/office/powerpoint/2010/main" val="240211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牛首山佛顶宫、佛顶寺（枯山水园林）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拉美西斯二世神庙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96101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6288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塞罕坝、可可西里</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46062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42FFA-2D5E-4781-ACCB-EF8620DBA8A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139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22</a:t>
            </a:fld>
            <a:endParaRPr lang="zh-CN" altLang="en-US"/>
          </a:p>
        </p:txBody>
      </p:sp>
    </p:spTree>
    <p:extLst>
      <p:ext uri="{BB962C8B-B14F-4D97-AF65-F5344CB8AC3E}">
        <p14:creationId xmlns:p14="http://schemas.microsoft.com/office/powerpoint/2010/main" val="75674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142FFA-2D5E-4781-ACCB-EF8620DBA8A9}" type="slidenum">
              <a:rPr lang="zh-CN" altLang="en-US" smtClean="0"/>
              <a:t>27</a:t>
            </a:fld>
            <a:endParaRPr lang="zh-CN" altLang="en-US"/>
          </a:p>
        </p:txBody>
      </p:sp>
    </p:spTree>
    <p:extLst>
      <p:ext uri="{BB962C8B-B14F-4D97-AF65-F5344CB8AC3E}">
        <p14:creationId xmlns:p14="http://schemas.microsoft.com/office/powerpoint/2010/main" val="2132549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330171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仅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9B4F7-23EF-4C5C-B693-D71564E7E077}" type="slidenum">
              <a:rPr kumimoji="0" lang="en-US" alt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等线" panose="020F0502020204030204"/>
              <a:ea typeface="+mn-ea"/>
              <a:cs typeface="+mn-cs"/>
            </a:endParaRPr>
          </a:p>
        </p:txBody>
      </p:sp>
      <p:sp>
        <p:nvSpPr>
          <p:cNvPr id="5" name="内容占位符 4"/>
          <p:cNvSpPr>
            <a:spLocks noGrp="1"/>
          </p:cNvSpPr>
          <p:nvPr>
            <p:ph sz="quarter" idx="11"/>
          </p:nvPr>
        </p:nvSpPr>
        <p:spPr>
          <a:xfrm>
            <a:off x="205318" y="748145"/>
            <a:ext cx="11796183" cy="563920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9914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Tree>
    <p:extLst>
      <p:ext uri="{BB962C8B-B14F-4D97-AF65-F5344CB8AC3E}">
        <p14:creationId xmlns:p14="http://schemas.microsoft.com/office/powerpoint/2010/main" val="169054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6190092"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7124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p:spPr>
        <p:txBody>
          <a:bodyPr/>
          <a:lstStyle>
            <a:lvl1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1pPr>
            <a:lvl2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2pPr>
            <a:lvl3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3pPr>
            <a:lvl4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4pPr>
            <a:lvl5pPr algn="just">
              <a:lnSpc>
                <a:spcPct val="130000"/>
              </a:lnSpc>
              <a:spcBef>
                <a:spcPts val="0"/>
              </a:spcBef>
              <a:defRPr>
                <a:solidFill>
                  <a:srgbClr val="194B85"/>
                </a:solidFill>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fld id="{EE5DA195-227C-46EF-A8A8-131AD85CB2AA}" type="slidenum">
              <a:rPr lang="zh-CN" altLang="en-US" smtClean="0"/>
              <a:pPr/>
              <a:t>‹#›</a:t>
            </a:fld>
            <a:endParaRPr lang="zh-CN" altLang="en-US" dirty="0"/>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000000"/>
              </a:solidFill>
              <a:latin typeface="Segoe UI Light"/>
              <a:ea typeface="微软雅黑 Light"/>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algn="l"/>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algn="r"/>
            <a:r>
              <a:rPr lang="zh-CN" altLang="en-US" sz="2000" b="0"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计算机科学与技术学院</a:t>
            </a:r>
          </a:p>
        </p:txBody>
      </p:sp>
    </p:spTree>
    <p:extLst>
      <p:ext uri="{BB962C8B-B14F-4D97-AF65-F5344CB8AC3E}">
        <p14:creationId xmlns:p14="http://schemas.microsoft.com/office/powerpoint/2010/main" val="183695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BF0BB43-4A8F-4857-A536-BBE84761EE2A}"/>
              </a:ext>
            </a:extLst>
          </p:cNvPr>
          <p:cNvSpPr/>
          <p:nvPr userDrawn="1"/>
        </p:nvSpPr>
        <p:spPr>
          <a:xfrm>
            <a:off x="0" y="0"/>
            <a:ext cx="12192000" cy="3060700"/>
          </a:xfrm>
          <a:prstGeom prst="rect">
            <a:avLst/>
          </a:prstGeom>
          <a:solidFill>
            <a:srgbClr val="003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3B379B4A-0D3C-4088-8641-FE0748FB9FA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14505" y="523097"/>
            <a:ext cx="11167302" cy="5921964"/>
          </a:xfrm>
          <a:prstGeom prst="rect">
            <a:avLst/>
          </a:prstGeom>
        </p:spPr>
      </p:pic>
      <p:sp>
        <p:nvSpPr>
          <p:cNvPr id="12" name="矩形 11">
            <a:extLst>
              <a:ext uri="{FF2B5EF4-FFF2-40B4-BE49-F238E27FC236}">
                <a16:creationId xmlns:a16="http://schemas.microsoft.com/office/drawing/2014/main" id="{88476AFA-9111-4D28-A55C-6B7EF6BB5BE9}"/>
              </a:ext>
            </a:extLst>
          </p:cNvPr>
          <p:cNvSpPr>
            <a:spLocks noChangeAspect="1"/>
          </p:cNvSpPr>
          <p:nvPr userDrawn="1"/>
        </p:nvSpPr>
        <p:spPr>
          <a:xfrm>
            <a:off x="510193" y="523097"/>
            <a:ext cx="11175939" cy="5923085"/>
          </a:xfrm>
          <a:prstGeom prst="rect">
            <a:avLst/>
          </a:prstGeom>
          <a:solidFill>
            <a:schemeClr val="bg1">
              <a:alpha val="90000"/>
            </a:schemeClr>
          </a:solidFill>
          <a:ln>
            <a:noFill/>
          </a:ln>
          <a:effectLst>
            <a:outerShdw blurRad="1905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B995917-7990-4AA9-8452-081392F52587}"/>
              </a:ext>
            </a:extLst>
          </p:cNvPr>
          <p:cNvSpPr>
            <a:spLocks noGrp="1"/>
          </p:cNvSpPr>
          <p:nvPr>
            <p:ph type="ctrTitle"/>
          </p:nvPr>
        </p:nvSpPr>
        <p:spPr>
          <a:xfrm>
            <a:off x="1524000" y="2159000"/>
            <a:ext cx="9144000" cy="1899091"/>
          </a:xfrm>
        </p:spPr>
        <p:txBody>
          <a:bodyPr anchor="ctr">
            <a:normAutofit/>
          </a:bodyPr>
          <a:lstStyle>
            <a:lvl1pPr algn="ctr">
              <a:lnSpc>
                <a:spcPct val="125000"/>
              </a:lnSpc>
              <a:spcBef>
                <a:spcPts val="0"/>
              </a:spcBef>
              <a:spcAft>
                <a:spcPts val="0"/>
              </a:spcAft>
              <a:defRPr sz="4000" b="1">
                <a:solidFill>
                  <a:srgbClr val="00377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FFE2C79B-F95A-4665-BF15-71CCE46A20FF}"/>
              </a:ext>
            </a:extLst>
          </p:cNvPr>
          <p:cNvSpPr>
            <a:spLocks noGrp="1"/>
          </p:cNvSpPr>
          <p:nvPr>
            <p:ph type="subTitle" idx="1"/>
          </p:nvPr>
        </p:nvSpPr>
        <p:spPr>
          <a:xfrm>
            <a:off x="1524000" y="4423697"/>
            <a:ext cx="9144000" cy="1655762"/>
          </a:xfrm>
        </p:spPr>
        <p:txBody>
          <a:bodyPr anchor="ctr"/>
          <a:lstStyle>
            <a:lvl1pPr marL="0" indent="0" algn="ctr">
              <a:lnSpc>
                <a:spcPct val="125000"/>
              </a:lnSpc>
              <a:spcBef>
                <a:spcPts val="0"/>
              </a:spcBef>
              <a:buNone/>
              <a:defRPr sz="2400">
                <a:solidFill>
                  <a:srgbClr val="003778"/>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0" name="直接连接符 9">
            <a:extLst>
              <a:ext uri="{FF2B5EF4-FFF2-40B4-BE49-F238E27FC236}">
                <a16:creationId xmlns:a16="http://schemas.microsoft.com/office/drawing/2014/main" id="{1F4A4184-EC4F-4B18-A0FB-B3241B96438F}"/>
              </a:ext>
            </a:extLst>
          </p:cNvPr>
          <p:cNvCxnSpPr>
            <a:cxnSpLocks/>
          </p:cNvCxnSpPr>
          <p:nvPr userDrawn="1"/>
        </p:nvCxnSpPr>
        <p:spPr>
          <a:xfrm>
            <a:off x="2117434" y="4105099"/>
            <a:ext cx="7920000" cy="0"/>
          </a:xfrm>
          <a:prstGeom prst="line">
            <a:avLst/>
          </a:prstGeom>
          <a:ln>
            <a:gradFill>
              <a:gsLst>
                <a:gs pos="0">
                  <a:srgbClr val="003778">
                    <a:alpha val="0"/>
                  </a:srgbClr>
                </a:gs>
                <a:gs pos="50000">
                  <a:srgbClr val="003778"/>
                </a:gs>
                <a:gs pos="100000">
                  <a:srgbClr val="003778">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DD8BB57-F655-4B73-9EF3-E8E0F1AB32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709" y="750967"/>
            <a:ext cx="1335451" cy="1332000"/>
          </a:xfrm>
          <a:prstGeom prst="rect">
            <a:avLst/>
          </a:prstGeom>
        </p:spPr>
      </p:pic>
    </p:spTree>
    <p:extLst>
      <p:ext uri="{BB962C8B-B14F-4D97-AF65-F5344CB8AC3E}">
        <p14:creationId xmlns:p14="http://schemas.microsoft.com/office/powerpoint/2010/main" val="16175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6AA40-FCB1-4D76-96C8-F2DE839B1325}"/>
              </a:ext>
            </a:extLst>
          </p:cNvPr>
          <p:cNvSpPr>
            <a:spLocks noGrp="1"/>
          </p:cNvSpPr>
          <p:nvPr>
            <p:ph type="title"/>
          </p:nvPr>
        </p:nvSpPr>
        <p:spPr>
          <a:xfrm>
            <a:off x="0" y="0"/>
            <a:ext cx="12192000" cy="1080000"/>
          </a:xfrm>
          <a:solidFill>
            <a:srgbClr val="194B85"/>
          </a:solidFill>
        </p:spPr>
        <p:txBody>
          <a:bodyPr anchor="ctr">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C779B746-7208-4A7B-8464-302A868318C1}"/>
              </a:ext>
            </a:extLst>
          </p:cNvPr>
          <p:cNvSpPr>
            <a:spLocks noGrp="1"/>
          </p:cNvSpPr>
          <p:nvPr>
            <p:ph type="body" idx="1"/>
          </p:nvPr>
        </p:nvSpPr>
        <p:spPr>
          <a:xfrm>
            <a:off x="673100" y="1265051"/>
            <a:ext cx="10845800" cy="4949417"/>
          </a:xfrm>
        </p:spPr>
        <p:txBody>
          <a:bodyPr>
            <a:normAutofit/>
          </a:bodyPr>
          <a:lstStyle>
            <a:lvl1pPr marL="0" indent="0">
              <a:buNone/>
              <a:defRPr sz="2800" b="1">
                <a:solidFill>
                  <a:srgbClr val="194B85"/>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8" name="矩形 7">
            <a:extLst>
              <a:ext uri="{FF2B5EF4-FFF2-40B4-BE49-F238E27FC236}">
                <a16:creationId xmlns:a16="http://schemas.microsoft.com/office/drawing/2014/main" id="{8F3F9093-60E2-4BA6-8AEA-30C76B3A6523}"/>
              </a:ext>
            </a:extLst>
          </p:cNvPr>
          <p:cNvSpPr/>
          <p:nvPr userDrawn="1"/>
        </p:nvSpPr>
        <p:spPr>
          <a:xfrm>
            <a:off x="0" y="6426000"/>
            <a:ext cx="12192000" cy="432000"/>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29" name="矩形 28">
            <a:extLst>
              <a:ext uri="{FF2B5EF4-FFF2-40B4-BE49-F238E27FC236}">
                <a16:creationId xmlns:a16="http://schemas.microsoft.com/office/drawing/2014/main" id="{202BDBB7-638C-4FEE-B2BC-342D521CBA04}"/>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0" name="矩形 29">
            <a:extLst>
              <a:ext uri="{FF2B5EF4-FFF2-40B4-BE49-F238E27FC236}">
                <a16:creationId xmlns:a16="http://schemas.microsoft.com/office/drawing/2014/main" id="{90CC2E6D-CE74-48EC-9E54-F8164ECA4186}"/>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
        <p:nvSpPr>
          <p:cNvPr id="31" name="灯片编号占位符 5">
            <a:extLst>
              <a:ext uri="{FF2B5EF4-FFF2-40B4-BE49-F238E27FC236}">
                <a16:creationId xmlns:a16="http://schemas.microsoft.com/office/drawing/2014/main" id="{508F7B3D-64C6-420C-9D28-EE5837A1C090}"/>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8667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DEB13333-AD95-4ADD-AABA-42BF580BE15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69" name="矩形 168">
            <a:extLst>
              <a:ext uri="{FF2B5EF4-FFF2-40B4-BE49-F238E27FC236}">
                <a16:creationId xmlns:a16="http://schemas.microsoft.com/office/drawing/2014/main" id="{028D5542-E684-4FC1-9177-8A042E416499}"/>
              </a:ext>
            </a:extLst>
          </p:cNvPr>
          <p:cNvSpPr/>
          <p:nvPr userDrawn="1"/>
        </p:nvSpPr>
        <p:spPr>
          <a:xfrm>
            <a:off x="1448" y="1086802"/>
            <a:ext cx="12192000" cy="5357038"/>
          </a:xfrm>
          <a:prstGeom prst="rect">
            <a:avLst/>
          </a:prstGeom>
          <a:solidFill>
            <a:srgbClr val="FFFFFF">
              <a:alpha val="9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00" name="组合 99">
            <a:extLst>
              <a:ext uri="{FF2B5EF4-FFF2-40B4-BE49-F238E27FC236}">
                <a16:creationId xmlns:a16="http://schemas.microsoft.com/office/drawing/2014/main" id="{8B653B78-6FC5-4047-8D30-C2A12719005C}"/>
              </a:ext>
            </a:extLst>
          </p:cNvPr>
          <p:cNvGrpSpPr/>
          <p:nvPr userDrawn="1"/>
        </p:nvGrpSpPr>
        <p:grpSpPr>
          <a:xfrm>
            <a:off x="5242741" y="0"/>
            <a:ext cx="6882359" cy="6858000"/>
            <a:chOff x="4804858" y="3977648"/>
            <a:chExt cx="1793875" cy="1787526"/>
          </a:xfrm>
          <a:solidFill>
            <a:srgbClr val="FFFFFF">
              <a:lumMod val="85000"/>
              <a:alpha val="70000"/>
            </a:srgbClr>
          </a:solidFill>
        </p:grpSpPr>
        <p:sp>
          <p:nvSpPr>
            <p:cNvPr id="101" name="Rectangle 51">
              <a:extLst>
                <a:ext uri="{FF2B5EF4-FFF2-40B4-BE49-F238E27FC236}">
                  <a16:creationId xmlns:a16="http://schemas.microsoft.com/office/drawing/2014/main" id="{212EC067-5887-46F2-9EA8-96AA16808282}"/>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2" name="Freeform 52">
              <a:extLst>
                <a:ext uri="{FF2B5EF4-FFF2-40B4-BE49-F238E27FC236}">
                  <a16:creationId xmlns:a16="http://schemas.microsoft.com/office/drawing/2014/main" id="{F90C2A51-8E3F-4728-B1FA-83B9F2298219}"/>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3" name="Freeform 53">
              <a:extLst>
                <a:ext uri="{FF2B5EF4-FFF2-40B4-BE49-F238E27FC236}">
                  <a16:creationId xmlns:a16="http://schemas.microsoft.com/office/drawing/2014/main" id="{93F42372-8C80-42F7-AC23-1C684A6B33B5}"/>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4" name="Freeform 54">
              <a:extLst>
                <a:ext uri="{FF2B5EF4-FFF2-40B4-BE49-F238E27FC236}">
                  <a16:creationId xmlns:a16="http://schemas.microsoft.com/office/drawing/2014/main" id="{1E41F02B-FA3E-47BA-B59B-D5227BFBF139}"/>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5" name="Freeform 55">
              <a:extLst>
                <a:ext uri="{FF2B5EF4-FFF2-40B4-BE49-F238E27FC236}">
                  <a16:creationId xmlns:a16="http://schemas.microsoft.com/office/drawing/2014/main" id="{00B813FC-00CD-46B7-9E53-FAB5B8E8BBD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6" name="Freeform 56">
              <a:extLst>
                <a:ext uri="{FF2B5EF4-FFF2-40B4-BE49-F238E27FC236}">
                  <a16:creationId xmlns:a16="http://schemas.microsoft.com/office/drawing/2014/main" id="{1F3F5A54-4108-4F70-BB6A-9E881B297B9A}"/>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7" name="Freeform 57">
              <a:extLst>
                <a:ext uri="{FF2B5EF4-FFF2-40B4-BE49-F238E27FC236}">
                  <a16:creationId xmlns:a16="http://schemas.microsoft.com/office/drawing/2014/main" id="{FDEDF28B-1CF5-46DE-B0CA-A63CB9A65869}"/>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8" name="Freeform 58">
              <a:extLst>
                <a:ext uri="{FF2B5EF4-FFF2-40B4-BE49-F238E27FC236}">
                  <a16:creationId xmlns:a16="http://schemas.microsoft.com/office/drawing/2014/main" id="{9B76A0F9-CAA7-4330-8866-0479D5662FE4}"/>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09" name="Freeform 59">
              <a:extLst>
                <a:ext uri="{FF2B5EF4-FFF2-40B4-BE49-F238E27FC236}">
                  <a16:creationId xmlns:a16="http://schemas.microsoft.com/office/drawing/2014/main" id="{ED919B46-5B24-4056-BB53-3F1504E1593C}"/>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0" name="Freeform 60">
              <a:extLst>
                <a:ext uri="{FF2B5EF4-FFF2-40B4-BE49-F238E27FC236}">
                  <a16:creationId xmlns:a16="http://schemas.microsoft.com/office/drawing/2014/main" id="{0A308DFA-B85D-447B-B177-A539581F8457}"/>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1" name="Freeform 61">
              <a:extLst>
                <a:ext uri="{FF2B5EF4-FFF2-40B4-BE49-F238E27FC236}">
                  <a16:creationId xmlns:a16="http://schemas.microsoft.com/office/drawing/2014/main" id="{9FFF307F-5008-4714-926D-6BC9F919F562}"/>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2" name="Freeform 62">
              <a:extLst>
                <a:ext uri="{FF2B5EF4-FFF2-40B4-BE49-F238E27FC236}">
                  <a16:creationId xmlns:a16="http://schemas.microsoft.com/office/drawing/2014/main" id="{5E36304D-BCE3-4461-8710-4A808927DF8B}"/>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3" name="Freeform 63">
              <a:extLst>
                <a:ext uri="{FF2B5EF4-FFF2-40B4-BE49-F238E27FC236}">
                  <a16:creationId xmlns:a16="http://schemas.microsoft.com/office/drawing/2014/main" id="{9F968BC9-76A1-4753-BF73-BA67AB2A3F51}"/>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4" name="Freeform 64">
              <a:extLst>
                <a:ext uri="{FF2B5EF4-FFF2-40B4-BE49-F238E27FC236}">
                  <a16:creationId xmlns:a16="http://schemas.microsoft.com/office/drawing/2014/main" id="{C2BC7564-72A1-4AD6-B7FA-7225304ADEED}"/>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5" name="Freeform 65">
              <a:extLst>
                <a:ext uri="{FF2B5EF4-FFF2-40B4-BE49-F238E27FC236}">
                  <a16:creationId xmlns:a16="http://schemas.microsoft.com/office/drawing/2014/main" id="{FD1ABCE6-E5F1-4179-A950-84862F91CB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6" name="Freeform 66">
              <a:extLst>
                <a:ext uri="{FF2B5EF4-FFF2-40B4-BE49-F238E27FC236}">
                  <a16:creationId xmlns:a16="http://schemas.microsoft.com/office/drawing/2014/main" id="{75D5CB56-75BE-4BA5-84CF-D832DF47017E}"/>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7" name="Freeform 67">
              <a:extLst>
                <a:ext uri="{FF2B5EF4-FFF2-40B4-BE49-F238E27FC236}">
                  <a16:creationId xmlns:a16="http://schemas.microsoft.com/office/drawing/2014/main" id="{D1E62253-6CD9-478D-8542-D365A88D8A6B}"/>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8" name="Freeform 68">
              <a:extLst>
                <a:ext uri="{FF2B5EF4-FFF2-40B4-BE49-F238E27FC236}">
                  <a16:creationId xmlns:a16="http://schemas.microsoft.com/office/drawing/2014/main" id="{38592242-6740-49F8-8C7C-6B0AF578788B}"/>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19" name="Freeform 69">
              <a:extLst>
                <a:ext uri="{FF2B5EF4-FFF2-40B4-BE49-F238E27FC236}">
                  <a16:creationId xmlns:a16="http://schemas.microsoft.com/office/drawing/2014/main" id="{F2FD92C1-DF99-4769-9AFA-E8CC825058B8}"/>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sp>
          <p:nvSpPr>
            <p:cNvPr id="120" name="Freeform 70">
              <a:extLst>
                <a:ext uri="{FF2B5EF4-FFF2-40B4-BE49-F238E27FC236}">
                  <a16:creationId xmlns:a16="http://schemas.microsoft.com/office/drawing/2014/main" id="{28983B0E-8BCB-4418-B55F-21A740026D0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Light"/>
                <a:ea typeface="微软雅黑 Light"/>
                <a:cs typeface="+mn-cs"/>
              </a:endParaRPr>
            </a:p>
          </p:txBody>
        </p:sp>
      </p:grpSp>
      <p:sp>
        <p:nvSpPr>
          <p:cNvPr id="168" name="矩形 167">
            <a:extLst>
              <a:ext uri="{FF2B5EF4-FFF2-40B4-BE49-F238E27FC236}">
                <a16:creationId xmlns:a16="http://schemas.microsoft.com/office/drawing/2014/main" id="{E6B53533-58D7-4AD0-A658-18DCF6A540BC}"/>
              </a:ext>
            </a:extLst>
          </p:cNvPr>
          <p:cNvSpPr/>
          <p:nvPr userDrawn="1"/>
        </p:nvSpPr>
        <p:spPr>
          <a:xfrm>
            <a:off x="0" y="0"/>
            <a:ext cx="12192000" cy="1086802"/>
          </a:xfrm>
          <a:prstGeom prst="rect">
            <a:avLst/>
          </a:prstGeom>
          <a:solidFill>
            <a:srgbClr val="194B85">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2" name="Group 4">
            <a:extLst>
              <a:ext uri="{FF2B5EF4-FFF2-40B4-BE49-F238E27FC236}">
                <a16:creationId xmlns:a16="http://schemas.microsoft.com/office/drawing/2014/main" id="{2469398C-F368-4AFA-89C4-8246E7187BE5}"/>
              </a:ext>
            </a:extLst>
          </p:cNvPr>
          <p:cNvGrpSpPr>
            <a:grpSpLocks noChangeAspect="1"/>
          </p:cNvGrpSpPr>
          <p:nvPr userDrawn="1"/>
        </p:nvGrpSpPr>
        <p:grpSpPr bwMode="auto">
          <a:xfrm>
            <a:off x="484048" y="354442"/>
            <a:ext cx="1542983" cy="371116"/>
            <a:chOff x="2838" y="1917"/>
            <a:chExt cx="2004" cy="482"/>
          </a:xfrm>
          <a:solidFill>
            <a:schemeClr val="bg1"/>
          </a:solidFill>
        </p:grpSpPr>
        <p:sp>
          <p:nvSpPr>
            <p:cNvPr id="123" name="Freeform 5">
              <a:extLst>
                <a:ext uri="{FF2B5EF4-FFF2-40B4-BE49-F238E27FC236}">
                  <a16:creationId xmlns:a16="http://schemas.microsoft.com/office/drawing/2014/main" id="{96AD18B3-6791-4666-98B7-3BEEF58AF1A5}"/>
                </a:ext>
              </a:extLst>
            </p:cNvPr>
            <p:cNvSpPr>
              <a:spLocks/>
            </p:cNvSpPr>
            <p:nvPr/>
          </p:nvSpPr>
          <p:spPr bwMode="auto">
            <a:xfrm>
              <a:off x="3174" y="1952"/>
              <a:ext cx="191" cy="302"/>
            </a:xfrm>
            <a:custGeom>
              <a:avLst/>
              <a:gdLst>
                <a:gd name="T0" fmla="*/ 97 w 100"/>
                <a:gd name="T1" fmla="*/ 25 h 156"/>
                <a:gd name="T2" fmla="*/ 98 w 100"/>
                <a:gd name="T3" fmla="*/ 138 h 156"/>
                <a:gd name="T4" fmla="*/ 85 w 100"/>
                <a:gd name="T5" fmla="*/ 153 h 156"/>
                <a:gd name="T6" fmla="*/ 49 w 100"/>
                <a:gd name="T7" fmla="*/ 117 h 156"/>
                <a:gd name="T8" fmla="*/ 57 w 100"/>
                <a:gd name="T9" fmla="*/ 123 h 156"/>
                <a:gd name="T10" fmla="*/ 57 w 100"/>
                <a:gd name="T11" fmla="*/ 119 h 156"/>
                <a:gd name="T12" fmla="*/ 77 w 100"/>
                <a:gd name="T13" fmla="*/ 134 h 156"/>
                <a:gd name="T14" fmla="*/ 83 w 100"/>
                <a:gd name="T15" fmla="*/ 121 h 156"/>
                <a:gd name="T16" fmla="*/ 76 w 100"/>
                <a:gd name="T17" fmla="*/ 31 h 156"/>
                <a:gd name="T18" fmla="*/ 66 w 100"/>
                <a:gd name="T19" fmla="*/ 7 h 156"/>
                <a:gd name="T20" fmla="*/ 0 w 100"/>
                <a:gd name="T21" fmla="*/ 28 h 156"/>
                <a:gd name="T22" fmla="*/ 1 w 100"/>
                <a:gd name="T23" fmla="*/ 26 h 156"/>
                <a:gd name="T24" fmla="*/ 58 w 100"/>
                <a:gd name="T25" fmla="*/ 4 h 156"/>
                <a:gd name="T26" fmla="*/ 97 w 100"/>
                <a:gd name="T27" fmla="*/ 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97" y="25"/>
                  </a:moveTo>
                  <a:cubicBezTo>
                    <a:pt x="87" y="33"/>
                    <a:pt x="100" y="117"/>
                    <a:pt x="98" y="138"/>
                  </a:cubicBezTo>
                  <a:cubicBezTo>
                    <a:pt x="96" y="153"/>
                    <a:pt x="93" y="156"/>
                    <a:pt x="85" y="153"/>
                  </a:cubicBezTo>
                  <a:cubicBezTo>
                    <a:pt x="75" y="149"/>
                    <a:pt x="51" y="124"/>
                    <a:pt x="49" y="117"/>
                  </a:cubicBezTo>
                  <a:cubicBezTo>
                    <a:pt x="50" y="117"/>
                    <a:pt x="55" y="122"/>
                    <a:pt x="57" y="123"/>
                  </a:cubicBezTo>
                  <a:cubicBezTo>
                    <a:pt x="57" y="121"/>
                    <a:pt x="56" y="121"/>
                    <a:pt x="57" y="119"/>
                  </a:cubicBezTo>
                  <a:cubicBezTo>
                    <a:pt x="61" y="123"/>
                    <a:pt x="74" y="133"/>
                    <a:pt x="77" y="134"/>
                  </a:cubicBezTo>
                  <a:cubicBezTo>
                    <a:pt x="84" y="134"/>
                    <a:pt x="81" y="126"/>
                    <a:pt x="83" y="121"/>
                  </a:cubicBezTo>
                  <a:cubicBezTo>
                    <a:pt x="82" y="103"/>
                    <a:pt x="75" y="47"/>
                    <a:pt x="76" y="31"/>
                  </a:cubicBezTo>
                  <a:cubicBezTo>
                    <a:pt x="75" y="20"/>
                    <a:pt x="75" y="10"/>
                    <a:pt x="66" y="7"/>
                  </a:cubicBezTo>
                  <a:cubicBezTo>
                    <a:pt x="42" y="8"/>
                    <a:pt x="23" y="28"/>
                    <a:pt x="0" y="28"/>
                  </a:cubicBezTo>
                  <a:cubicBezTo>
                    <a:pt x="0" y="27"/>
                    <a:pt x="1" y="27"/>
                    <a:pt x="1" y="26"/>
                  </a:cubicBezTo>
                  <a:cubicBezTo>
                    <a:pt x="8" y="17"/>
                    <a:pt x="58" y="4"/>
                    <a:pt x="58" y="4"/>
                  </a:cubicBezTo>
                  <a:cubicBezTo>
                    <a:pt x="73" y="0"/>
                    <a:pt x="97" y="4"/>
                    <a:pt x="9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4" name="Freeform 6">
              <a:extLst>
                <a:ext uri="{FF2B5EF4-FFF2-40B4-BE49-F238E27FC236}">
                  <a16:creationId xmlns:a16="http://schemas.microsoft.com/office/drawing/2014/main" id="{80527CE2-EB09-47B6-A527-AB9A46676D10}"/>
                </a:ext>
              </a:extLst>
            </p:cNvPr>
            <p:cNvSpPr>
              <a:spLocks/>
            </p:cNvSpPr>
            <p:nvPr/>
          </p:nvSpPr>
          <p:spPr bwMode="auto">
            <a:xfrm>
              <a:off x="3254" y="1985"/>
              <a:ext cx="48" cy="39"/>
            </a:xfrm>
            <a:custGeom>
              <a:avLst/>
              <a:gdLst>
                <a:gd name="T0" fmla="*/ 7 w 25"/>
                <a:gd name="T1" fmla="*/ 1 h 20"/>
                <a:gd name="T2" fmla="*/ 24 w 25"/>
                <a:gd name="T3" fmla="*/ 9 h 20"/>
                <a:gd name="T4" fmla="*/ 24 w 25"/>
                <a:gd name="T5" fmla="*/ 16 h 20"/>
                <a:gd name="T6" fmla="*/ 12 w 25"/>
                <a:gd name="T7" fmla="*/ 17 h 20"/>
                <a:gd name="T8" fmla="*/ 1 w 25"/>
                <a:gd name="T9" fmla="*/ 5 h 20"/>
                <a:gd name="T10" fmla="*/ 7 w 25"/>
                <a:gd name="T11" fmla="*/ 1 h 20"/>
              </a:gdLst>
              <a:ahLst/>
              <a:cxnLst>
                <a:cxn ang="0">
                  <a:pos x="T0" y="T1"/>
                </a:cxn>
                <a:cxn ang="0">
                  <a:pos x="T2" y="T3"/>
                </a:cxn>
                <a:cxn ang="0">
                  <a:pos x="T4" y="T5"/>
                </a:cxn>
                <a:cxn ang="0">
                  <a:pos x="T6" y="T7"/>
                </a:cxn>
                <a:cxn ang="0">
                  <a:pos x="T8" y="T9"/>
                </a:cxn>
                <a:cxn ang="0">
                  <a:pos x="T10" y="T11"/>
                </a:cxn>
              </a:cxnLst>
              <a:rect l="0" t="0" r="r" b="b"/>
              <a:pathLst>
                <a:path w="25" h="20">
                  <a:moveTo>
                    <a:pt x="7" y="1"/>
                  </a:moveTo>
                  <a:cubicBezTo>
                    <a:pt x="12" y="2"/>
                    <a:pt x="17" y="1"/>
                    <a:pt x="24" y="9"/>
                  </a:cubicBezTo>
                  <a:cubicBezTo>
                    <a:pt x="25" y="11"/>
                    <a:pt x="25" y="13"/>
                    <a:pt x="24" y="16"/>
                  </a:cubicBezTo>
                  <a:cubicBezTo>
                    <a:pt x="23" y="18"/>
                    <a:pt x="15" y="20"/>
                    <a:pt x="12" y="17"/>
                  </a:cubicBezTo>
                  <a:cubicBezTo>
                    <a:pt x="9" y="13"/>
                    <a:pt x="2" y="8"/>
                    <a:pt x="1" y="5"/>
                  </a:cubicBezTo>
                  <a:cubicBezTo>
                    <a:pt x="0" y="2"/>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5" name="Freeform 7">
              <a:extLst>
                <a:ext uri="{FF2B5EF4-FFF2-40B4-BE49-F238E27FC236}">
                  <a16:creationId xmlns:a16="http://schemas.microsoft.com/office/drawing/2014/main" id="{43A8500F-398F-40A4-B8D4-A32F900D2477}"/>
                </a:ext>
              </a:extLst>
            </p:cNvPr>
            <p:cNvSpPr>
              <a:spLocks/>
            </p:cNvSpPr>
            <p:nvPr/>
          </p:nvSpPr>
          <p:spPr bwMode="auto">
            <a:xfrm>
              <a:off x="3124" y="2020"/>
              <a:ext cx="27" cy="180"/>
            </a:xfrm>
            <a:custGeom>
              <a:avLst/>
              <a:gdLst>
                <a:gd name="T0" fmla="*/ 5 w 14"/>
                <a:gd name="T1" fmla="*/ 0 h 93"/>
                <a:gd name="T2" fmla="*/ 8 w 14"/>
                <a:gd name="T3" fmla="*/ 9 h 93"/>
                <a:gd name="T4" fmla="*/ 14 w 14"/>
                <a:gd name="T5" fmla="*/ 91 h 93"/>
                <a:gd name="T6" fmla="*/ 9 w 14"/>
                <a:gd name="T7" fmla="*/ 93 h 93"/>
                <a:gd name="T8" fmla="*/ 1 w 14"/>
                <a:gd name="T9" fmla="*/ 86 h 93"/>
                <a:gd name="T10" fmla="*/ 3 w 14"/>
                <a:gd name="T11" fmla="*/ 6 h 93"/>
                <a:gd name="T12" fmla="*/ 5 w 1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4" h="93">
                  <a:moveTo>
                    <a:pt x="5" y="0"/>
                  </a:moveTo>
                  <a:cubicBezTo>
                    <a:pt x="6" y="1"/>
                    <a:pt x="8" y="1"/>
                    <a:pt x="8" y="9"/>
                  </a:cubicBezTo>
                  <a:cubicBezTo>
                    <a:pt x="9" y="10"/>
                    <a:pt x="10" y="90"/>
                    <a:pt x="14" y="91"/>
                  </a:cubicBezTo>
                  <a:cubicBezTo>
                    <a:pt x="11" y="92"/>
                    <a:pt x="12" y="93"/>
                    <a:pt x="9" y="93"/>
                  </a:cubicBezTo>
                  <a:cubicBezTo>
                    <a:pt x="6" y="90"/>
                    <a:pt x="3" y="90"/>
                    <a:pt x="1" y="86"/>
                  </a:cubicBezTo>
                  <a:cubicBezTo>
                    <a:pt x="4" y="67"/>
                    <a:pt x="0" y="31"/>
                    <a:pt x="3" y="6"/>
                  </a:cubicBezTo>
                  <a:cubicBezTo>
                    <a:pt x="3" y="3"/>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6" name="Freeform 8">
              <a:extLst>
                <a:ext uri="{FF2B5EF4-FFF2-40B4-BE49-F238E27FC236}">
                  <a16:creationId xmlns:a16="http://schemas.microsoft.com/office/drawing/2014/main" id="{95E8FD41-D443-42DC-8022-0A7F283897EC}"/>
                </a:ext>
              </a:extLst>
            </p:cNvPr>
            <p:cNvSpPr>
              <a:spLocks/>
            </p:cNvSpPr>
            <p:nvPr/>
          </p:nvSpPr>
          <p:spPr bwMode="auto">
            <a:xfrm>
              <a:off x="2838" y="2053"/>
              <a:ext cx="99" cy="46"/>
            </a:xfrm>
            <a:custGeom>
              <a:avLst/>
              <a:gdLst>
                <a:gd name="T0" fmla="*/ 52 w 52"/>
                <a:gd name="T1" fmla="*/ 24 h 24"/>
                <a:gd name="T2" fmla="*/ 33 w 52"/>
                <a:gd name="T3" fmla="*/ 16 h 24"/>
                <a:gd name="T4" fmla="*/ 17 w 52"/>
                <a:gd name="T5" fmla="*/ 9 h 24"/>
                <a:gd name="T6" fmla="*/ 0 w 52"/>
                <a:gd name="T7" fmla="*/ 0 h 24"/>
                <a:gd name="T8" fmla="*/ 20 w 52"/>
                <a:gd name="T9" fmla="*/ 2 h 24"/>
                <a:gd name="T10" fmla="*/ 44 w 52"/>
                <a:gd name="T11" fmla="*/ 15 h 24"/>
                <a:gd name="T12" fmla="*/ 52 w 5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24"/>
                  </a:moveTo>
                  <a:cubicBezTo>
                    <a:pt x="43" y="24"/>
                    <a:pt x="42" y="22"/>
                    <a:pt x="33" y="16"/>
                  </a:cubicBezTo>
                  <a:cubicBezTo>
                    <a:pt x="31" y="14"/>
                    <a:pt x="27" y="11"/>
                    <a:pt x="17" y="9"/>
                  </a:cubicBezTo>
                  <a:cubicBezTo>
                    <a:pt x="14" y="6"/>
                    <a:pt x="3" y="4"/>
                    <a:pt x="0" y="0"/>
                  </a:cubicBezTo>
                  <a:cubicBezTo>
                    <a:pt x="8" y="0"/>
                    <a:pt x="14" y="0"/>
                    <a:pt x="20" y="2"/>
                  </a:cubicBezTo>
                  <a:cubicBezTo>
                    <a:pt x="22" y="4"/>
                    <a:pt x="34" y="6"/>
                    <a:pt x="44" y="15"/>
                  </a:cubicBezTo>
                  <a:cubicBezTo>
                    <a:pt x="48" y="18"/>
                    <a:pt x="51" y="19"/>
                    <a:pt x="5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7" name="Freeform 9">
              <a:extLst>
                <a:ext uri="{FF2B5EF4-FFF2-40B4-BE49-F238E27FC236}">
                  <a16:creationId xmlns:a16="http://schemas.microsoft.com/office/drawing/2014/main" id="{BE253EB4-3010-4EE7-9514-E31A80412846}"/>
                </a:ext>
              </a:extLst>
            </p:cNvPr>
            <p:cNvSpPr>
              <a:spLocks noEditPoints="1"/>
            </p:cNvSpPr>
            <p:nvPr/>
          </p:nvSpPr>
          <p:spPr bwMode="auto">
            <a:xfrm>
              <a:off x="2924" y="1917"/>
              <a:ext cx="164" cy="360"/>
            </a:xfrm>
            <a:custGeom>
              <a:avLst/>
              <a:gdLst>
                <a:gd name="T0" fmla="*/ 39 w 86"/>
                <a:gd name="T1" fmla="*/ 38 h 186"/>
                <a:gd name="T2" fmla="*/ 56 w 86"/>
                <a:gd name="T3" fmla="*/ 34 h 186"/>
                <a:gd name="T4" fmla="*/ 59 w 86"/>
                <a:gd name="T5" fmla="*/ 31 h 186"/>
                <a:gd name="T6" fmla="*/ 85 w 86"/>
                <a:gd name="T7" fmla="*/ 43 h 186"/>
                <a:gd name="T8" fmla="*/ 85 w 86"/>
                <a:gd name="T9" fmla="*/ 48 h 186"/>
                <a:gd name="T10" fmla="*/ 64 w 86"/>
                <a:gd name="T11" fmla="*/ 61 h 186"/>
                <a:gd name="T12" fmla="*/ 55 w 86"/>
                <a:gd name="T13" fmla="*/ 72 h 186"/>
                <a:gd name="T14" fmla="*/ 57 w 86"/>
                <a:gd name="T15" fmla="*/ 81 h 186"/>
                <a:gd name="T16" fmla="*/ 39 w 86"/>
                <a:gd name="T17" fmla="*/ 88 h 186"/>
                <a:gd name="T18" fmla="*/ 39 w 86"/>
                <a:gd name="T19" fmla="*/ 55 h 186"/>
                <a:gd name="T20" fmla="*/ 45 w 86"/>
                <a:gd name="T21" fmla="*/ 48 h 186"/>
                <a:gd name="T22" fmla="*/ 39 w 86"/>
                <a:gd name="T23" fmla="*/ 49 h 186"/>
                <a:gd name="T24" fmla="*/ 39 w 86"/>
                <a:gd name="T25" fmla="*/ 38 h 186"/>
                <a:gd name="T26" fmla="*/ 12 w 86"/>
                <a:gd name="T27" fmla="*/ 1 h 186"/>
                <a:gd name="T28" fmla="*/ 30 w 86"/>
                <a:gd name="T29" fmla="*/ 8 h 186"/>
                <a:gd name="T30" fmla="*/ 34 w 86"/>
                <a:gd name="T31" fmla="*/ 14 h 186"/>
                <a:gd name="T32" fmla="*/ 34 w 86"/>
                <a:gd name="T33" fmla="*/ 39 h 186"/>
                <a:gd name="T34" fmla="*/ 39 w 86"/>
                <a:gd name="T35" fmla="*/ 38 h 186"/>
                <a:gd name="T36" fmla="*/ 39 w 86"/>
                <a:gd name="T37" fmla="*/ 49 h 186"/>
                <a:gd name="T38" fmla="*/ 34 w 86"/>
                <a:gd name="T39" fmla="*/ 50 h 186"/>
                <a:gd name="T40" fmla="*/ 33 w 86"/>
                <a:gd name="T41" fmla="*/ 63 h 186"/>
                <a:gd name="T42" fmla="*/ 39 w 86"/>
                <a:gd name="T43" fmla="*/ 55 h 186"/>
                <a:gd name="T44" fmla="*/ 39 w 86"/>
                <a:gd name="T45" fmla="*/ 88 h 186"/>
                <a:gd name="T46" fmla="*/ 35 w 86"/>
                <a:gd name="T47" fmla="*/ 91 h 186"/>
                <a:gd name="T48" fmla="*/ 26 w 86"/>
                <a:gd name="T49" fmla="*/ 183 h 186"/>
                <a:gd name="T50" fmla="*/ 23 w 86"/>
                <a:gd name="T51" fmla="*/ 186 h 186"/>
                <a:gd name="T52" fmla="*/ 20 w 86"/>
                <a:gd name="T53" fmla="*/ 97 h 186"/>
                <a:gd name="T54" fmla="*/ 16 w 86"/>
                <a:gd name="T55" fmla="*/ 92 h 186"/>
                <a:gd name="T56" fmla="*/ 17 w 86"/>
                <a:gd name="T57" fmla="*/ 81 h 186"/>
                <a:gd name="T58" fmla="*/ 20 w 86"/>
                <a:gd name="T59" fmla="*/ 79 h 186"/>
                <a:gd name="T60" fmla="*/ 19 w 86"/>
                <a:gd name="T61" fmla="*/ 54 h 186"/>
                <a:gd name="T62" fmla="*/ 0 w 86"/>
                <a:gd name="T63" fmla="*/ 53 h 186"/>
                <a:gd name="T64" fmla="*/ 8 w 86"/>
                <a:gd name="T65" fmla="*/ 47 h 186"/>
                <a:gd name="T66" fmla="*/ 18 w 86"/>
                <a:gd name="T67" fmla="*/ 44 h 186"/>
                <a:gd name="T68" fmla="*/ 17 w 86"/>
                <a:gd name="T69" fmla="*/ 17 h 186"/>
                <a:gd name="T70" fmla="*/ 15 w 86"/>
                <a:gd name="T71" fmla="*/ 6 h 186"/>
                <a:gd name="T72" fmla="*/ 12 w 86"/>
                <a:gd name="T73"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86">
                  <a:moveTo>
                    <a:pt x="39" y="38"/>
                  </a:moveTo>
                  <a:cubicBezTo>
                    <a:pt x="45" y="37"/>
                    <a:pt x="50" y="35"/>
                    <a:pt x="56" y="34"/>
                  </a:cubicBezTo>
                  <a:cubicBezTo>
                    <a:pt x="56" y="33"/>
                    <a:pt x="59" y="32"/>
                    <a:pt x="59" y="31"/>
                  </a:cubicBezTo>
                  <a:cubicBezTo>
                    <a:pt x="75" y="29"/>
                    <a:pt x="85" y="39"/>
                    <a:pt x="85" y="43"/>
                  </a:cubicBezTo>
                  <a:cubicBezTo>
                    <a:pt x="86" y="45"/>
                    <a:pt x="86" y="46"/>
                    <a:pt x="85" y="48"/>
                  </a:cubicBezTo>
                  <a:cubicBezTo>
                    <a:pt x="83" y="52"/>
                    <a:pt x="65" y="60"/>
                    <a:pt x="64" y="61"/>
                  </a:cubicBezTo>
                  <a:cubicBezTo>
                    <a:pt x="57" y="66"/>
                    <a:pt x="55" y="68"/>
                    <a:pt x="55" y="72"/>
                  </a:cubicBezTo>
                  <a:cubicBezTo>
                    <a:pt x="57" y="73"/>
                    <a:pt x="60" y="78"/>
                    <a:pt x="57" y="81"/>
                  </a:cubicBezTo>
                  <a:cubicBezTo>
                    <a:pt x="53" y="82"/>
                    <a:pt x="45" y="85"/>
                    <a:pt x="39" y="88"/>
                  </a:cubicBezTo>
                  <a:cubicBezTo>
                    <a:pt x="39" y="55"/>
                    <a:pt x="39" y="55"/>
                    <a:pt x="39" y="55"/>
                  </a:cubicBezTo>
                  <a:cubicBezTo>
                    <a:pt x="45" y="48"/>
                    <a:pt x="45" y="48"/>
                    <a:pt x="45" y="48"/>
                  </a:cubicBezTo>
                  <a:cubicBezTo>
                    <a:pt x="39" y="49"/>
                    <a:pt x="39" y="49"/>
                    <a:pt x="39" y="49"/>
                  </a:cubicBezTo>
                  <a:lnTo>
                    <a:pt x="39" y="38"/>
                  </a:lnTo>
                  <a:close/>
                  <a:moveTo>
                    <a:pt x="12" y="1"/>
                  </a:moveTo>
                  <a:cubicBezTo>
                    <a:pt x="19" y="0"/>
                    <a:pt x="26" y="1"/>
                    <a:pt x="30" y="8"/>
                  </a:cubicBezTo>
                  <a:cubicBezTo>
                    <a:pt x="31" y="8"/>
                    <a:pt x="33" y="12"/>
                    <a:pt x="34" y="14"/>
                  </a:cubicBezTo>
                  <a:cubicBezTo>
                    <a:pt x="34" y="22"/>
                    <a:pt x="34" y="30"/>
                    <a:pt x="34" y="39"/>
                  </a:cubicBezTo>
                  <a:cubicBezTo>
                    <a:pt x="36" y="39"/>
                    <a:pt x="37" y="38"/>
                    <a:pt x="39" y="38"/>
                  </a:cubicBezTo>
                  <a:cubicBezTo>
                    <a:pt x="39" y="49"/>
                    <a:pt x="39" y="49"/>
                    <a:pt x="39" y="49"/>
                  </a:cubicBezTo>
                  <a:cubicBezTo>
                    <a:pt x="34" y="50"/>
                    <a:pt x="34" y="50"/>
                    <a:pt x="34" y="50"/>
                  </a:cubicBezTo>
                  <a:cubicBezTo>
                    <a:pt x="33" y="63"/>
                    <a:pt x="33" y="63"/>
                    <a:pt x="33" y="63"/>
                  </a:cubicBezTo>
                  <a:cubicBezTo>
                    <a:pt x="39" y="55"/>
                    <a:pt x="39" y="55"/>
                    <a:pt x="39" y="55"/>
                  </a:cubicBezTo>
                  <a:cubicBezTo>
                    <a:pt x="39" y="88"/>
                    <a:pt x="39" y="88"/>
                    <a:pt x="39" y="88"/>
                  </a:cubicBezTo>
                  <a:cubicBezTo>
                    <a:pt x="37" y="89"/>
                    <a:pt x="35" y="90"/>
                    <a:pt x="35" y="91"/>
                  </a:cubicBezTo>
                  <a:cubicBezTo>
                    <a:pt x="32" y="124"/>
                    <a:pt x="31" y="150"/>
                    <a:pt x="26" y="183"/>
                  </a:cubicBezTo>
                  <a:cubicBezTo>
                    <a:pt x="25" y="183"/>
                    <a:pt x="24" y="186"/>
                    <a:pt x="23" y="186"/>
                  </a:cubicBezTo>
                  <a:cubicBezTo>
                    <a:pt x="22" y="157"/>
                    <a:pt x="20" y="127"/>
                    <a:pt x="20" y="97"/>
                  </a:cubicBezTo>
                  <a:cubicBezTo>
                    <a:pt x="19" y="94"/>
                    <a:pt x="17" y="94"/>
                    <a:pt x="16" y="92"/>
                  </a:cubicBezTo>
                  <a:cubicBezTo>
                    <a:pt x="13" y="90"/>
                    <a:pt x="14" y="82"/>
                    <a:pt x="17" y="81"/>
                  </a:cubicBezTo>
                  <a:cubicBezTo>
                    <a:pt x="18" y="81"/>
                    <a:pt x="19" y="79"/>
                    <a:pt x="20" y="79"/>
                  </a:cubicBezTo>
                  <a:cubicBezTo>
                    <a:pt x="20" y="60"/>
                    <a:pt x="19" y="61"/>
                    <a:pt x="19" y="54"/>
                  </a:cubicBezTo>
                  <a:cubicBezTo>
                    <a:pt x="15" y="53"/>
                    <a:pt x="0" y="58"/>
                    <a:pt x="0" y="53"/>
                  </a:cubicBezTo>
                  <a:cubicBezTo>
                    <a:pt x="1" y="51"/>
                    <a:pt x="6" y="49"/>
                    <a:pt x="8" y="47"/>
                  </a:cubicBezTo>
                  <a:cubicBezTo>
                    <a:pt x="12" y="46"/>
                    <a:pt x="15" y="45"/>
                    <a:pt x="18" y="44"/>
                  </a:cubicBezTo>
                  <a:cubicBezTo>
                    <a:pt x="19" y="34"/>
                    <a:pt x="19" y="27"/>
                    <a:pt x="17" y="17"/>
                  </a:cubicBezTo>
                  <a:cubicBezTo>
                    <a:pt x="17" y="15"/>
                    <a:pt x="17" y="6"/>
                    <a:pt x="15" y="6"/>
                  </a:cubicBezTo>
                  <a:cubicBezTo>
                    <a:pt x="14" y="4"/>
                    <a:pt x="12" y="4"/>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8" name="Freeform 10">
              <a:extLst>
                <a:ext uri="{FF2B5EF4-FFF2-40B4-BE49-F238E27FC236}">
                  <a16:creationId xmlns:a16="http://schemas.microsoft.com/office/drawing/2014/main" id="{259EF0D0-72C4-4DE4-A1C0-9E63D556D586}"/>
                </a:ext>
              </a:extLst>
            </p:cNvPr>
            <p:cNvSpPr>
              <a:spLocks noEditPoints="1"/>
            </p:cNvSpPr>
            <p:nvPr/>
          </p:nvSpPr>
          <p:spPr bwMode="auto">
            <a:xfrm>
              <a:off x="3155" y="2012"/>
              <a:ext cx="154" cy="176"/>
            </a:xfrm>
            <a:custGeom>
              <a:avLst/>
              <a:gdLst>
                <a:gd name="T0" fmla="*/ 62 w 81"/>
                <a:gd name="T1" fmla="*/ 38 h 91"/>
                <a:gd name="T2" fmla="*/ 67 w 81"/>
                <a:gd name="T3" fmla="*/ 28 h 91"/>
                <a:gd name="T4" fmla="*/ 78 w 81"/>
                <a:gd name="T5" fmla="*/ 36 h 91"/>
                <a:gd name="T6" fmla="*/ 70 w 81"/>
                <a:gd name="T7" fmla="*/ 51 h 91"/>
                <a:gd name="T8" fmla="*/ 81 w 81"/>
                <a:gd name="T9" fmla="*/ 79 h 91"/>
                <a:gd name="T10" fmla="*/ 78 w 81"/>
                <a:gd name="T11" fmla="*/ 80 h 91"/>
                <a:gd name="T12" fmla="*/ 65 w 81"/>
                <a:gd name="T13" fmla="*/ 57 h 91"/>
                <a:gd name="T14" fmla="*/ 50 w 81"/>
                <a:gd name="T15" fmla="*/ 72 h 91"/>
                <a:gd name="T16" fmla="*/ 52 w 81"/>
                <a:gd name="T17" fmla="*/ 74 h 91"/>
                <a:gd name="T18" fmla="*/ 59 w 81"/>
                <a:gd name="T19" fmla="*/ 77 h 91"/>
                <a:gd name="T20" fmla="*/ 59 w 81"/>
                <a:gd name="T21" fmla="*/ 83 h 91"/>
                <a:gd name="T22" fmla="*/ 49 w 81"/>
                <a:gd name="T23" fmla="*/ 85 h 91"/>
                <a:gd name="T24" fmla="*/ 46 w 81"/>
                <a:gd name="T25" fmla="*/ 87 h 91"/>
                <a:gd name="T26" fmla="*/ 44 w 81"/>
                <a:gd name="T27" fmla="*/ 89 h 91"/>
                <a:gd name="T28" fmla="*/ 44 w 81"/>
                <a:gd name="T29" fmla="*/ 63 h 91"/>
                <a:gd name="T30" fmla="*/ 58 w 81"/>
                <a:gd name="T31" fmla="*/ 43 h 91"/>
                <a:gd name="T32" fmla="*/ 53 w 81"/>
                <a:gd name="T33" fmla="*/ 40 h 91"/>
                <a:gd name="T34" fmla="*/ 44 w 81"/>
                <a:gd name="T35" fmla="*/ 51 h 91"/>
                <a:gd name="T36" fmla="*/ 44 w 81"/>
                <a:gd name="T37" fmla="*/ 43 h 91"/>
                <a:gd name="T38" fmla="*/ 45 w 81"/>
                <a:gd name="T39" fmla="*/ 40 h 91"/>
                <a:gd name="T40" fmla="*/ 44 w 81"/>
                <a:gd name="T41" fmla="*/ 40 h 91"/>
                <a:gd name="T42" fmla="*/ 44 w 81"/>
                <a:gd name="T43" fmla="*/ 32 h 91"/>
                <a:gd name="T44" fmla="*/ 46 w 81"/>
                <a:gd name="T45" fmla="*/ 35 h 91"/>
                <a:gd name="T46" fmla="*/ 50 w 81"/>
                <a:gd name="T47" fmla="*/ 39 h 91"/>
                <a:gd name="T48" fmla="*/ 51 w 81"/>
                <a:gd name="T49" fmla="*/ 36 h 91"/>
                <a:gd name="T50" fmla="*/ 44 w 81"/>
                <a:gd name="T51" fmla="*/ 27 h 91"/>
                <a:gd name="T52" fmla="*/ 44 w 81"/>
                <a:gd name="T53" fmla="*/ 3 h 91"/>
                <a:gd name="T54" fmla="*/ 48 w 81"/>
                <a:gd name="T55" fmla="*/ 7 h 91"/>
                <a:gd name="T56" fmla="*/ 44 w 81"/>
                <a:gd name="T57" fmla="*/ 19 h 91"/>
                <a:gd name="T58" fmla="*/ 62 w 81"/>
                <a:gd name="T59" fmla="*/ 38 h 91"/>
                <a:gd name="T60" fmla="*/ 44 w 81"/>
                <a:gd name="T61" fmla="*/ 89 h 91"/>
                <a:gd name="T62" fmla="*/ 33 w 81"/>
                <a:gd name="T63" fmla="*/ 91 h 91"/>
                <a:gd name="T64" fmla="*/ 12 w 81"/>
                <a:gd name="T65" fmla="*/ 77 h 91"/>
                <a:gd name="T66" fmla="*/ 13 w 81"/>
                <a:gd name="T67" fmla="*/ 77 h 91"/>
                <a:gd name="T68" fmla="*/ 44 w 81"/>
                <a:gd name="T69" fmla="*/ 63 h 91"/>
                <a:gd name="T70" fmla="*/ 44 w 81"/>
                <a:gd name="T71" fmla="*/ 89 h 91"/>
                <a:gd name="T72" fmla="*/ 44 w 81"/>
                <a:gd name="T73" fmla="*/ 51 h 91"/>
                <a:gd name="T74" fmla="*/ 44 w 81"/>
                <a:gd name="T75" fmla="*/ 43 h 91"/>
                <a:gd name="T76" fmla="*/ 26 w 81"/>
                <a:gd name="T77" fmla="*/ 59 h 91"/>
                <a:gd name="T78" fmla="*/ 18 w 81"/>
                <a:gd name="T79" fmla="*/ 64 h 91"/>
                <a:gd name="T80" fmla="*/ 41 w 81"/>
                <a:gd name="T81" fmla="*/ 38 h 91"/>
                <a:gd name="T82" fmla="*/ 44 w 81"/>
                <a:gd name="T83" fmla="*/ 40 h 91"/>
                <a:gd name="T84" fmla="*/ 44 w 81"/>
                <a:gd name="T85" fmla="*/ 32 h 91"/>
                <a:gd name="T86" fmla="*/ 36 w 81"/>
                <a:gd name="T87" fmla="*/ 25 h 91"/>
                <a:gd name="T88" fmla="*/ 40 w 81"/>
                <a:gd name="T89" fmla="*/ 23 h 91"/>
                <a:gd name="T90" fmla="*/ 44 w 81"/>
                <a:gd name="T91" fmla="*/ 27 h 91"/>
                <a:gd name="T92" fmla="*/ 44 w 81"/>
                <a:gd name="T93" fmla="*/ 3 h 91"/>
                <a:gd name="T94" fmla="*/ 42 w 81"/>
                <a:gd name="T95" fmla="*/ 3 h 91"/>
                <a:gd name="T96" fmla="*/ 21 w 81"/>
                <a:gd name="T97" fmla="*/ 0 h 91"/>
                <a:gd name="T98" fmla="*/ 15 w 81"/>
                <a:gd name="T99" fmla="*/ 7 h 91"/>
                <a:gd name="T100" fmla="*/ 23 w 81"/>
                <a:gd name="T101" fmla="*/ 7 h 91"/>
                <a:gd name="T102" fmla="*/ 22 w 81"/>
                <a:gd name="T103" fmla="*/ 9 h 91"/>
                <a:gd name="T104" fmla="*/ 13 w 81"/>
                <a:gd name="T105" fmla="*/ 9 h 91"/>
                <a:gd name="T106" fmla="*/ 21 w 81"/>
                <a:gd name="T107" fmla="*/ 17 h 91"/>
                <a:gd name="T108" fmla="*/ 5 w 81"/>
                <a:gd name="T109" fmla="*/ 29 h 91"/>
                <a:gd name="T110" fmla="*/ 4 w 81"/>
                <a:gd name="T111" fmla="*/ 30 h 91"/>
                <a:gd name="T112" fmla="*/ 11 w 81"/>
                <a:gd name="T113" fmla="*/ 45 h 91"/>
                <a:gd name="T114" fmla="*/ 32 w 81"/>
                <a:gd name="T115" fmla="*/ 28 h 91"/>
                <a:gd name="T116" fmla="*/ 34 w 81"/>
                <a:gd name="T117" fmla="*/ 34 h 91"/>
                <a:gd name="T118" fmla="*/ 1 w 81"/>
                <a:gd name="T119" fmla="*/ 69 h 91"/>
                <a:gd name="T120" fmla="*/ 7 w 81"/>
                <a:gd name="T121" fmla="*/ 77 h 91"/>
                <a:gd name="T122" fmla="*/ 44 w 81"/>
                <a:gd name="T123"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91">
                  <a:moveTo>
                    <a:pt x="62" y="38"/>
                  </a:moveTo>
                  <a:cubicBezTo>
                    <a:pt x="64" y="34"/>
                    <a:pt x="67" y="32"/>
                    <a:pt x="67" y="28"/>
                  </a:cubicBezTo>
                  <a:cubicBezTo>
                    <a:pt x="72" y="30"/>
                    <a:pt x="75" y="31"/>
                    <a:pt x="78" y="36"/>
                  </a:cubicBezTo>
                  <a:cubicBezTo>
                    <a:pt x="79" y="45"/>
                    <a:pt x="70" y="48"/>
                    <a:pt x="70" y="51"/>
                  </a:cubicBezTo>
                  <a:cubicBezTo>
                    <a:pt x="72" y="60"/>
                    <a:pt x="80" y="71"/>
                    <a:pt x="81" y="79"/>
                  </a:cubicBezTo>
                  <a:cubicBezTo>
                    <a:pt x="81" y="80"/>
                    <a:pt x="79" y="81"/>
                    <a:pt x="78" y="80"/>
                  </a:cubicBezTo>
                  <a:cubicBezTo>
                    <a:pt x="73" y="76"/>
                    <a:pt x="67" y="64"/>
                    <a:pt x="65" y="57"/>
                  </a:cubicBezTo>
                  <a:cubicBezTo>
                    <a:pt x="62" y="61"/>
                    <a:pt x="57" y="66"/>
                    <a:pt x="50" y="72"/>
                  </a:cubicBezTo>
                  <a:cubicBezTo>
                    <a:pt x="51" y="74"/>
                    <a:pt x="51" y="73"/>
                    <a:pt x="52" y="74"/>
                  </a:cubicBezTo>
                  <a:cubicBezTo>
                    <a:pt x="56" y="75"/>
                    <a:pt x="57" y="75"/>
                    <a:pt x="59" y="77"/>
                  </a:cubicBezTo>
                  <a:cubicBezTo>
                    <a:pt x="60" y="79"/>
                    <a:pt x="59" y="82"/>
                    <a:pt x="59" y="83"/>
                  </a:cubicBezTo>
                  <a:cubicBezTo>
                    <a:pt x="58" y="85"/>
                    <a:pt x="54" y="84"/>
                    <a:pt x="49" y="85"/>
                  </a:cubicBezTo>
                  <a:cubicBezTo>
                    <a:pt x="48" y="86"/>
                    <a:pt x="47" y="87"/>
                    <a:pt x="46" y="87"/>
                  </a:cubicBezTo>
                  <a:cubicBezTo>
                    <a:pt x="45" y="88"/>
                    <a:pt x="45" y="89"/>
                    <a:pt x="44" y="89"/>
                  </a:cubicBezTo>
                  <a:cubicBezTo>
                    <a:pt x="44" y="63"/>
                    <a:pt x="44" y="63"/>
                    <a:pt x="44" y="63"/>
                  </a:cubicBezTo>
                  <a:cubicBezTo>
                    <a:pt x="52" y="55"/>
                    <a:pt x="58" y="45"/>
                    <a:pt x="58" y="43"/>
                  </a:cubicBezTo>
                  <a:cubicBezTo>
                    <a:pt x="56" y="42"/>
                    <a:pt x="56" y="41"/>
                    <a:pt x="53" y="40"/>
                  </a:cubicBezTo>
                  <a:cubicBezTo>
                    <a:pt x="53" y="42"/>
                    <a:pt x="49" y="46"/>
                    <a:pt x="44" y="51"/>
                  </a:cubicBezTo>
                  <a:cubicBezTo>
                    <a:pt x="44" y="43"/>
                    <a:pt x="44" y="43"/>
                    <a:pt x="44" y="43"/>
                  </a:cubicBezTo>
                  <a:cubicBezTo>
                    <a:pt x="44" y="42"/>
                    <a:pt x="45" y="41"/>
                    <a:pt x="45" y="40"/>
                  </a:cubicBezTo>
                  <a:cubicBezTo>
                    <a:pt x="44" y="40"/>
                    <a:pt x="44" y="40"/>
                    <a:pt x="44" y="40"/>
                  </a:cubicBezTo>
                  <a:cubicBezTo>
                    <a:pt x="44" y="32"/>
                    <a:pt x="44" y="32"/>
                    <a:pt x="44" y="32"/>
                  </a:cubicBezTo>
                  <a:cubicBezTo>
                    <a:pt x="45" y="33"/>
                    <a:pt x="46" y="34"/>
                    <a:pt x="46" y="35"/>
                  </a:cubicBezTo>
                  <a:cubicBezTo>
                    <a:pt x="50" y="37"/>
                    <a:pt x="48" y="36"/>
                    <a:pt x="50" y="39"/>
                  </a:cubicBezTo>
                  <a:cubicBezTo>
                    <a:pt x="52" y="39"/>
                    <a:pt x="51" y="38"/>
                    <a:pt x="51" y="36"/>
                  </a:cubicBezTo>
                  <a:cubicBezTo>
                    <a:pt x="49" y="34"/>
                    <a:pt x="47" y="30"/>
                    <a:pt x="44" y="27"/>
                  </a:cubicBezTo>
                  <a:cubicBezTo>
                    <a:pt x="44" y="3"/>
                    <a:pt x="44" y="3"/>
                    <a:pt x="44" y="3"/>
                  </a:cubicBezTo>
                  <a:cubicBezTo>
                    <a:pt x="45" y="4"/>
                    <a:pt x="47" y="6"/>
                    <a:pt x="48" y="7"/>
                  </a:cubicBezTo>
                  <a:cubicBezTo>
                    <a:pt x="50" y="14"/>
                    <a:pt x="49" y="16"/>
                    <a:pt x="44" y="19"/>
                  </a:cubicBezTo>
                  <a:cubicBezTo>
                    <a:pt x="50" y="26"/>
                    <a:pt x="52" y="33"/>
                    <a:pt x="62" y="38"/>
                  </a:cubicBezTo>
                  <a:close/>
                  <a:moveTo>
                    <a:pt x="44" y="89"/>
                  </a:moveTo>
                  <a:cubicBezTo>
                    <a:pt x="41" y="91"/>
                    <a:pt x="37" y="91"/>
                    <a:pt x="33" y="91"/>
                  </a:cubicBezTo>
                  <a:cubicBezTo>
                    <a:pt x="29" y="90"/>
                    <a:pt x="13" y="81"/>
                    <a:pt x="12" y="77"/>
                  </a:cubicBezTo>
                  <a:cubicBezTo>
                    <a:pt x="12" y="77"/>
                    <a:pt x="13" y="77"/>
                    <a:pt x="13" y="77"/>
                  </a:cubicBezTo>
                  <a:cubicBezTo>
                    <a:pt x="20" y="84"/>
                    <a:pt x="33" y="74"/>
                    <a:pt x="44" y="63"/>
                  </a:cubicBezTo>
                  <a:cubicBezTo>
                    <a:pt x="44" y="89"/>
                    <a:pt x="44" y="89"/>
                    <a:pt x="44" y="89"/>
                  </a:cubicBezTo>
                  <a:close/>
                  <a:moveTo>
                    <a:pt x="44" y="51"/>
                  </a:moveTo>
                  <a:cubicBezTo>
                    <a:pt x="44" y="43"/>
                    <a:pt x="44" y="43"/>
                    <a:pt x="44" y="43"/>
                  </a:cubicBezTo>
                  <a:cubicBezTo>
                    <a:pt x="41" y="47"/>
                    <a:pt x="33" y="54"/>
                    <a:pt x="26" y="59"/>
                  </a:cubicBezTo>
                  <a:cubicBezTo>
                    <a:pt x="24" y="60"/>
                    <a:pt x="20" y="64"/>
                    <a:pt x="18" y="64"/>
                  </a:cubicBezTo>
                  <a:cubicBezTo>
                    <a:pt x="22" y="58"/>
                    <a:pt x="36" y="48"/>
                    <a:pt x="41" y="38"/>
                  </a:cubicBezTo>
                  <a:cubicBezTo>
                    <a:pt x="42" y="39"/>
                    <a:pt x="43" y="39"/>
                    <a:pt x="44" y="40"/>
                  </a:cubicBezTo>
                  <a:cubicBezTo>
                    <a:pt x="44" y="32"/>
                    <a:pt x="44" y="32"/>
                    <a:pt x="44" y="32"/>
                  </a:cubicBezTo>
                  <a:cubicBezTo>
                    <a:pt x="42" y="30"/>
                    <a:pt x="40" y="28"/>
                    <a:pt x="36" y="25"/>
                  </a:cubicBezTo>
                  <a:cubicBezTo>
                    <a:pt x="37" y="25"/>
                    <a:pt x="39" y="23"/>
                    <a:pt x="40" y="23"/>
                  </a:cubicBezTo>
                  <a:cubicBezTo>
                    <a:pt x="42" y="24"/>
                    <a:pt x="43" y="25"/>
                    <a:pt x="44" y="27"/>
                  </a:cubicBezTo>
                  <a:cubicBezTo>
                    <a:pt x="44" y="3"/>
                    <a:pt x="44" y="3"/>
                    <a:pt x="44" y="3"/>
                  </a:cubicBezTo>
                  <a:cubicBezTo>
                    <a:pt x="43" y="3"/>
                    <a:pt x="42" y="3"/>
                    <a:pt x="42" y="3"/>
                  </a:cubicBezTo>
                  <a:cubicBezTo>
                    <a:pt x="41" y="3"/>
                    <a:pt x="25" y="0"/>
                    <a:pt x="21" y="0"/>
                  </a:cubicBezTo>
                  <a:cubicBezTo>
                    <a:pt x="17" y="1"/>
                    <a:pt x="14" y="2"/>
                    <a:pt x="15" y="7"/>
                  </a:cubicBezTo>
                  <a:cubicBezTo>
                    <a:pt x="16" y="8"/>
                    <a:pt x="20" y="8"/>
                    <a:pt x="23" y="7"/>
                  </a:cubicBezTo>
                  <a:cubicBezTo>
                    <a:pt x="24" y="8"/>
                    <a:pt x="23" y="9"/>
                    <a:pt x="22" y="9"/>
                  </a:cubicBezTo>
                  <a:cubicBezTo>
                    <a:pt x="18" y="10"/>
                    <a:pt x="17" y="9"/>
                    <a:pt x="13" y="9"/>
                  </a:cubicBezTo>
                  <a:cubicBezTo>
                    <a:pt x="9" y="9"/>
                    <a:pt x="18" y="15"/>
                    <a:pt x="21" y="17"/>
                  </a:cubicBezTo>
                  <a:cubicBezTo>
                    <a:pt x="20" y="21"/>
                    <a:pt x="10" y="30"/>
                    <a:pt x="5" y="29"/>
                  </a:cubicBezTo>
                  <a:cubicBezTo>
                    <a:pt x="5" y="30"/>
                    <a:pt x="5" y="29"/>
                    <a:pt x="4" y="30"/>
                  </a:cubicBezTo>
                  <a:cubicBezTo>
                    <a:pt x="4" y="36"/>
                    <a:pt x="4" y="43"/>
                    <a:pt x="11" y="45"/>
                  </a:cubicBezTo>
                  <a:cubicBezTo>
                    <a:pt x="15" y="42"/>
                    <a:pt x="29" y="33"/>
                    <a:pt x="32" y="28"/>
                  </a:cubicBezTo>
                  <a:cubicBezTo>
                    <a:pt x="36" y="31"/>
                    <a:pt x="34" y="33"/>
                    <a:pt x="34" y="34"/>
                  </a:cubicBezTo>
                  <a:cubicBezTo>
                    <a:pt x="26" y="45"/>
                    <a:pt x="10" y="59"/>
                    <a:pt x="1" y="69"/>
                  </a:cubicBezTo>
                  <a:cubicBezTo>
                    <a:pt x="0" y="76"/>
                    <a:pt x="0" y="79"/>
                    <a:pt x="7" y="77"/>
                  </a:cubicBezTo>
                  <a:cubicBezTo>
                    <a:pt x="10" y="78"/>
                    <a:pt x="31" y="62"/>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29" name="Freeform 11">
              <a:extLst>
                <a:ext uri="{FF2B5EF4-FFF2-40B4-BE49-F238E27FC236}">
                  <a16:creationId xmlns:a16="http://schemas.microsoft.com/office/drawing/2014/main" id="{8E032799-F25E-44D1-95B4-A586CF65FDB9}"/>
                </a:ext>
              </a:extLst>
            </p:cNvPr>
            <p:cNvSpPr>
              <a:spLocks/>
            </p:cNvSpPr>
            <p:nvPr/>
          </p:nvSpPr>
          <p:spPr bwMode="auto">
            <a:xfrm>
              <a:off x="4241" y="1931"/>
              <a:ext cx="280" cy="191"/>
            </a:xfrm>
            <a:custGeom>
              <a:avLst/>
              <a:gdLst>
                <a:gd name="T0" fmla="*/ 29 w 147"/>
                <a:gd name="T1" fmla="*/ 27 h 99"/>
                <a:gd name="T2" fmla="*/ 50 w 147"/>
                <a:gd name="T3" fmla="*/ 67 h 99"/>
                <a:gd name="T4" fmla="*/ 59 w 147"/>
                <a:gd name="T5" fmla="*/ 64 h 99"/>
                <a:gd name="T6" fmla="*/ 44 w 147"/>
                <a:gd name="T7" fmla="*/ 19 h 99"/>
                <a:gd name="T8" fmla="*/ 60 w 147"/>
                <a:gd name="T9" fmla="*/ 35 h 99"/>
                <a:gd name="T10" fmla="*/ 66 w 147"/>
                <a:gd name="T11" fmla="*/ 56 h 99"/>
                <a:gd name="T12" fmla="*/ 69 w 147"/>
                <a:gd name="T13" fmla="*/ 51 h 99"/>
                <a:gd name="T14" fmla="*/ 70 w 147"/>
                <a:gd name="T15" fmla="*/ 45 h 99"/>
                <a:gd name="T16" fmla="*/ 66 w 147"/>
                <a:gd name="T17" fmla="*/ 40 h 99"/>
                <a:gd name="T18" fmla="*/ 72 w 147"/>
                <a:gd name="T19" fmla="*/ 40 h 99"/>
                <a:gd name="T20" fmla="*/ 73 w 147"/>
                <a:gd name="T21" fmla="*/ 30 h 99"/>
                <a:gd name="T22" fmla="*/ 63 w 147"/>
                <a:gd name="T23" fmla="*/ 16 h 99"/>
                <a:gd name="T24" fmla="*/ 66 w 147"/>
                <a:gd name="T25" fmla="*/ 5 h 99"/>
                <a:gd name="T26" fmla="*/ 80 w 147"/>
                <a:gd name="T27" fmla="*/ 15 h 99"/>
                <a:gd name="T28" fmla="*/ 87 w 147"/>
                <a:gd name="T29" fmla="*/ 39 h 99"/>
                <a:gd name="T30" fmla="*/ 82 w 147"/>
                <a:gd name="T31" fmla="*/ 50 h 99"/>
                <a:gd name="T32" fmla="*/ 77 w 147"/>
                <a:gd name="T33" fmla="*/ 58 h 99"/>
                <a:gd name="T34" fmla="*/ 99 w 147"/>
                <a:gd name="T35" fmla="*/ 53 h 99"/>
                <a:gd name="T36" fmla="*/ 94 w 147"/>
                <a:gd name="T37" fmla="*/ 40 h 99"/>
                <a:gd name="T38" fmla="*/ 99 w 147"/>
                <a:gd name="T39" fmla="*/ 38 h 99"/>
                <a:gd name="T40" fmla="*/ 104 w 147"/>
                <a:gd name="T41" fmla="*/ 37 h 99"/>
                <a:gd name="T42" fmla="*/ 98 w 147"/>
                <a:gd name="T43" fmla="*/ 23 h 99"/>
                <a:gd name="T44" fmla="*/ 101 w 147"/>
                <a:gd name="T45" fmla="*/ 19 h 99"/>
                <a:gd name="T46" fmla="*/ 105 w 147"/>
                <a:gd name="T47" fmla="*/ 15 h 99"/>
                <a:gd name="T48" fmla="*/ 96 w 147"/>
                <a:gd name="T49" fmla="*/ 6 h 99"/>
                <a:gd name="T50" fmla="*/ 104 w 147"/>
                <a:gd name="T51" fmla="*/ 3 h 99"/>
                <a:gd name="T52" fmla="*/ 111 w 147"/>
                <a:gd name="T53" fmla="*/ 2 h 99"/>
                <a:gd name="T54" fmla="*/ 120 w 147"/>
                <a:gd name="T55" fmla="*/ 19 h 99"/>
                <a:gd name="T56" fmla="*/ 114 w 147"/>
                <a:gd name="T57" fmla="*/ 32 h 99"/>
                <a:gd name="T58" fmla="*/ 112 w 147"/>
                <a:gd name="T59" fmla="*/ 49 h 99"/>
                <a:gd name="T60" fmla="*/ 143 w 147"/>
                <a:gd name="T61" fmla="*/ 56 h 99"/>
                <a:gd name="T62" fmla="*/ 130 w 147"/>
                <a:gd name="T63" fmla="*/ 63 h 99"/>
                <a:gd name="T64" fmla="*/ 119 w 147"/>
                <a:gd name="T65" fmla="*/ 58 h 99"/>
                <a:gd name="T66" fmla="*/ 127 w 147"/>
                <a:gd name="T67" fmla="*/ 55 h 99"/>
                <a:gd name="T68" fmla="*/ 109 w 147"/>
                <a:gd name="T69" fmla="*/ 59 h 99"/>
                <a:gd name="T70" fmla="*/ 108 w 147"/>
                <a:gd name="T71" fmla="*/ 63 h 99"/>
                <a:gd name="T72" fmla="*/ 98 w 147"/>
                <a:gd name="T73" fmla="*/ 60 h 99"/>
                <a:gd name="T74" fmla="*/ 79 w 147"/>
                <a:gd name="T75" fmla="*/ 64 h 99"/>
                <a:gd name="T76" fmla="*/ 65 w 147"/>
                <a:gd name="T77" fmla="*/ 74 h 99"/>
                <a:gd name="T78" fmla="*/ 58 w 147"/>
                <a:gd name="T79" fmla="*/ 71 h 99"/>
                <a:gd name="T80" fmla="*/ 53 w 147"/>
                <a:gd name="T81" fmla="*/ 80 h 99"/>
                <a:gd name="T82" fmla="*/ 48 w 147"/>
                <a:gd name="T83" fmla="*/ 76 h 99"/>
                <a:gd name="T84" fmla="*/ 25 w 147"/>
                <a:gd name="T85" fmla="*/ 86 h 99"/>
                <a:gd name="T86" fmla="*/ 19 w 147"/>
                <a:gd name="T87" fmla="*/ 94 h 99"/>
                <a:gd name="T88" fmla="*/ 8 w 147"/>
                <a:gd name="T89" fmla="*/ 98 h 99"/>
                <a:gd name="T90" fmla="*/ 4 w 147"/>
                <a:gd name="T91" fmla="*/ 88 h 99"/>
                <a:gd name="T92" fmla="*/ 16 w 147"/>
                <a:gd name="T93" fmla="*/ 74 h 99"/>
                <a:gd name="T94" fmla="*/ 25 w 147"/>
                <a:gd name="T95" fmla="*/ 76 h 99"/>
                <a:gd name="T96" fmla="*/ 48 w 147"/>
                <a:gd name="T97" fmla="*/ 66 h 99"/>
                <a:gd name="T98" fmla="*/ 31 w 147"/>
                <a:gd name="T99"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99">
                  <a:moveTo>
                    <a:pt x="31" y="33"/>
                  </a:moveTo>
                  <a:cubicBezTo>
                    <a:pt x="31" y="33"/>
                    <a:pt x="18" y="23"/>
                    <a:pt x="29" y="27"/>
                  </a:cubicBezTo>
                  <a:cubicBezTo>
                    <a:pt x="29" y="27"/>
                    <a:pt x="40" y="30"/>
                    <a:pt x="46" y="48"/>
                  </a:cubicBezTo>
                  <a:cubicBezTo>
                    <a:pt x="46" y="48"/>
                    <a:pt x="51" y="60"/>
                    <a:pt x="50" y="67"/>
                  </a:cubicBezTo>
                  <a:cubicBezTo>
                    <a:pt x="50" y="67"/>
                    <a:pt x="50" y="69"/>
                    <a:pt x="53" y="68"/>
                  </a:cubicBezTo>
                  <a:cubicBezTo>
                    <a:pt x="53" y="68"/>
                    <a:pt x="59" y="68"/>
                    <a:pt x="59" y="64"/>
                  </a:cubicBezTo>
                  <a:cubicBezTo>
                    <a:pt x="59" y="64"/>
                    <a:pt x="61" y="50"/>
                    <a:pt x="51" y="28"/>
                  </a:cubicBezTo>
                  <a:cubicBezTo>
                    <a:pt x="51" y="28"/>
                    <a:pt x="48" y="20"/>
                    <a:pt x="44" y="19"/>
                  </a:cubicBezTo>
                  <a:cubicBezTo>
                    <a:pt x="44" y="19"/>
                    <a:pt x="42" y="16"/>
                    <a:pt x="45" y="18"/>
                  </a:cubicBezTo>
                  <a:cubicBezTo>
                    <a:pt x="45" y="18"/>
                    <a:pt x="56" y="20"/>
                    <a:pt x="60" y="35"/>
                  </a:cubicBezTo>
                  <a:cubicBezTo>
                    <a:pt x="60" y="35"/>
                    <a:pt x="63" y="47"/>
                    <a:pt x="64" y="56"/>
                  </a:cubicBezTo>
                  <a:cubicBezTo>
                    <a:pt x="64" y="56"/>
                    <a:pt x="65" y="60"/>
                    <a:pt x="66" y="56"/>
                  </a:cubicBezTo>
                  <a:cubicBezTo>
                    <a:pt x="66" y="56"/>
                    <a:pt x="67" y="54"/>
                    <a:pt x="69" y="53"/>
                  </a:cubicBezTo>
                  <a:cubicBezTo>
                    <a:pt x="69" y="53"/>
                    <a:pt x="70" y="52"/>
                    <a:pt x="69" y="51"/>
                  </a:cubicBezTo>
                  <a:cubicBezTo>
                    <a:pt x="69" y="51"/>
                    <a:pt x="69" y="48"/>
                    <a:pt x="70" y="48"/>
                  </a:cubicBezTo>
                  <a:cubicBezTo>
                    <a:pt x="70" y="48"/>
                    <a:pt x="72" y="47"/>
                    <a:pt x="70" y="45"/>
                  </a:cubicBezTo>
                  <a:cubicBezTo>
                    <a:pt x="70" y="45"/>
                    <a:pt x="69" y="43"/>
                    <a:pt x="67" y="43"/>
                  </a:cubicBezTo>
                  <a:cubicBezTo>
                    <a:pt x="67" y="43"/>
                    <a:pt x="60" y="37"/>
                    <a:pt x="66" y="40"/>
                  </a:cubicBezTo>
                  <a:cubicBezTo>
                    <a:pt x="66" y="40"/>
                    <a:pt x="69" y="41"/>
                    <a:pt x="70" y="42"/>
                  </a:cubicBezTo>
                  <a:cubicBezTo>
                    <a:pt x="70" y="42"/>
                    <a:pt x="72" y="44"/>
                    <a:pt x="72" y="40"/>
                  </a:cubicBezTo>
                  <a:cubicBezTo>
                    <a:pt x="72" y="40"/>
                    <a:pt x="74" y="32"/>
                    <a:pt x="75" y="31"/>
                  </a:cubicBezTo>
                  <a:cubicBezTo>
                    <a:pt x="75" y="31"/>
                    <a:pt x="76" y="27"/>
                    <a:pt x="73" y="30"/>
                  </a:cubicBezTo>
                  <a:cubicBezTo>
                    <a:pt x="73" y="30"/>
                    <a:pt x="69" y="32"/>
                    <a:pt x="67" y="26"/>
                  </a:cubicBezTo>
                  <a:cubicBezTo>
                    <a:pt x="67" y="26"/>
                    <a:pt x="59" y="19"/>
                    <a:pt x="63" y="16"/>
                  </a:cubicBezTo>
                  <a:cubicBezTo>
                    <a:pt x="63" y="16"/>
                    <a:pt x="68" y="11"/>
                    <a:pt x="64" y="7"/>
                  </a:cubicBezTo>
                  <a:cubicBezTo>
                    <a:pt x="64" y="7"/>
                    <a:pt x="60" y="2"/>
                    <a:pt x="66" y="5"/>
                  </a:cubicBezTo>
                  <a:cubicBezTo>
                    <a:pt x="66" y="5"/>
                    <a:pt x="71" y="7"/>
                    <a:pt x="76" y="12"/>
                  </a:cubicBezTo>
                  <a:cubicBezTo>
                    <a:pt x="76" y="12"/>
                    <a:pt x="75" y="14"/>
                    <a:pt x="80" y="15"/>
                  </a:cubicBezTo>
                  <a:cubicBezTo>
                    <a:pt x="80" y="15"/>
                    <a:pt x="97" y="18"/>
                    <a:pt x="94" y="28"/>
                  </a:cubicBezTo>
                  <a:cubicBezTo>
                    <a:pt x="94" y="28"/>
                    <a:pt x="87" y="34"/>
                    <a:pt x="87" y="39"/>
                  </a:cubicBezTo>
                  <a:cubicBezTo>
                    <a:pt x="87" y="39"/>
                    <a:pt x="85" y="44"/>
                    <a:pt x="83" y="45"/>
                  </a:cubicBezTo>
                  <a:cubicBezTo>
                    <a:pt x="83" y="45"/>
                    <a:pt x="82" y="45"/>
                    <a:pt x="82" y="50"/>
                  </a:cubicBezTo>
                  <a:cubicBezTo>
                    <a:pt x="82" y="50"/>
                    <a:pt x="83" y="51"/>
                    <a:pt x="81" y="52"/>
                  </a:cubicBezTo>
                  <a:cubicBezTo>
                    <a:pt x="81" y="52"/>
                    <a:pt x="79" y="55"/>
                    <a:pt x="77" y="58"/>
                  </a:cubicBezTo>
                  <a:cubicBezTo>
                    <a:pt x="77" y="58"/>
                    <a:pt x="72" y="62"/>
                    <a:pt x="76" y="60"/>
                  </a:cubicBezTo>
                  <a:cubicBezTo>
                    <a:pt x="76" y="60"/>
                    <a:pt x="92" y="55"/>
                    <a:pt x="99" y="53"/>
                  </a:cubicBezTo>
                  <a:cubicBezTo>
                    <a:pt x="99" y="53"/>
                    <a:pt x="104" y="51"/>
                    <a:pt x="100" y="48"/>
                  </a:cubicBezTo>
                  <a:cubicBezTo>
                    <a:pt x="100" y="48"/>
                    <a:pt x="95" y="43"/>
                    <a:pt x="94" y="40"/>
                  </a:cubicBezTo>
                  <a:cubicBezTo>
                    <a:pt x="94" y="40"/>
                    <a:pt x="92" y="35"/>
                    <a:pt x="95" y="37"/>
                  </a:cubicBezTo>
                  <a:cubicBezTo>
                    <a:pt x="95" y="37"/>
                    <a:pt x="98" y="40"/>
                    <a:pt x="99" y="38"/>
                  </a:cubicBezTo>
                  <a:cubicBezTo>
                    <a:pt x="99" y="38"/>
                    <a:pt x="98" y="37"/>
                    <a:pt x="101" y="38"/>
                  </a:cubicBezTo>
                  <a:cubicBezTo>
                    <a:pt x="101" y="38"/>
                    <a:pt x="104" y="40"/>
                    <a:pt x="104" y="37"/>
                  </a:cubicBezTo>
                  <a:cubicBezTo>
                    <a:pt x="104" y="37"/>
                    <a:pt x="107" y="31"/>
                    <a:pt x="104" y="32"/>
                  </a:cubicBezTo>
                  <a:cubicBezTo>
                    <a:pt x="104" y="32"/>
                    <a:pt x="98" y="28"/>
                    <a:pt x="98" y="23"/>
                  </a:cubicBezTo>
                  <a:cubicBezTo>
                    <a:pt x="98" y="23"/>
                    <a:pt x="97" y="20"/>
                    <a:pt x="98" y="19"/>
                  </a:cubicBezTo>
                  <a:cubicBezTo>
                    <a:pt x="98" y="19"/>
                    <a:pt x="99" y="17"/>
                    <a:pt x="101" y="19"/>
                  </a:cubicBezTo>
                  <a:cubicBezTo>
                    <a:pt x="101" y="19"/>
                    <a:pt x="105" y="27"/>
                    <a:pt x="105" y="22"/>
                  </a:cubicBezTo>
                  <a:cubicBezTo>
                    <a:pt x="105" y="15"/>
                    <a:pt x="105" y="15"/>
                    <a:pt x="105" y="15"/>
                  </a:cubicBezTo>
                  <a:cubicBezTo>
                    <a:pt x="105" y="15"/>
                    <a:pt x="106" y="12"/>
                    <a:pt x="100" y="12"/>
                  </a:cubicBezTo>
                  <a:cubicBezTo>
                    <a:pt x="100" y="12"/>
                    <a:pt x="90" y="7"/>
                    <a:pt x="96" y="6"/>
                  </a:cubicBezTo>
                  <a:cubicBezTo>
                    <a:pt x="96" y="6"/>
                    <a:pt x="100" y="7"/>
                    <a:pt x="99" y="4"/>
                  </a:cubicBezTo>
                  <a:cubicBezTo>
                    <a:pt x="99" y="4"/>
                    <a:pt x="99" y="3"/>
                    <a:pt x="104" y="3"/>
                  </a:cubicBezTo>
                  <a:cubicBezTo>
                    <a:pt x="104" y="3"/>
                    <a:pt x="105" y="3"/>
                    <a:pt x="106" y="1"/>
                  </a:cubicBezTo>
                  <a:cubicBezTo>
                    <a:pt x="106" y="1"/>
                    <a:pt x="107" y="0"/>
                    <a:pt x="111" y="2"/>
                  </a:cubicBezTo>
                  <a:cubicBezTo>
                    <a:pt x="111" y="2"/>
                    <a:pt x="127" y="6"/>
                    <a:pt x="124" y="14"/>
                  </a:cubicBezTo>
                  <a:cubicBezTo>
                    <a:pt x="124" y="14"/>
                    <a:pt x="123" y="18"/>
                    <a:pt x="120" y="19"/>
                  </a:cubicBezTo>
                  <a:cubicBezTo>
                    <a:pt x="120" y="19"/>
                    <a:pt x="119" y="18"/>
                    <a:pt x="116" y="26"/>
                  </a:cubicBezTo>
                  <a:cubicBezTo>
                    <a:pt x="116" y="26"/>
                    <a:pt x="114" y="29"/>
                    <a:pt x="114" y="32"/>
                  </a:cubicBezTo>
                  <a:cubicBezTo>
                    <a:pt x="114" y="32"/>
                    <a:pt x="115" y="38"/>
                    <a:pt x="113" y="41"/>
                  </a:cubicBezTo>
                  <a:cubicBezTo>
                    <a:pt x="113" y="41"/>
                    <a:pt x="113" y="47"/>
                    <a:pt x="112" y="49"/>
                  </a:cubicBezTo>
                  <a:cubicBezTo>
                    <a:pt x="112" y="49"/>
                    <a:pt x="111" y="52"/>
                    <a:pt x="114" y="51"/>
                  </a:cubicBezTo>
                  <a:cubicBezTo>
                    <a:pt x="114" y="51"/>
                    <a:pt x="136" y="46"/>
                    <a:pt x="143" y="56"/>
                  </a:cubicBezTo>
                  <a:cubicBezTo>
                    <a:pt x="143" y="56"/>
                    <a:pt x="147" y="58"/>
                    <a:pt x="136" y="62"/>
                  </a:cubicBezTo>
                  <a:cubicBezTo>
                    <a:pt x="136" y="62"/>
                    <a:pt x="132" y="64"/>
                    <a:pt x="130" y="63"/>
                  </a:cubicBezTo>
                  <a:cubicBezTo>
                    <a:pt x="118" y="60"/>
                    <a:pt x="118" y="60"/>
                    <a:pt x="118" y="60"/>
                  </a:cubicBezTo>
                  <a:cubicBezTo>
                    <a:pt x="118" y="60"/>
                    <a:pt x="113" y="59"/>
                    <a:pt x="119" y="58"/>
                  </a:cubicBezTo>
                  <a:cubicBezTo>
                    <a:pt x="119" y="58"/>
                    <a:pt x="127" y="58"/>
                    <a:pt x="128" y="56"/>
                  </a:cubicBezTo>
                  <a:cubicBezTo>
                    <a:pt x="128" y="56"/>
                    <a:pt x="131" y="54"/>
                    <a:pt x="127" y="55"/>
                  </a:cubicBezTo>
                  <a:cubicBezTo>
                    <a:pt x="127" y="55"/>
                    <a:pt x="118" y="56"/>
                    <a:pt x="115" y="55"/>
                  </a:cubicBezTo>
                  <a:cubicBezTo>
                    <a:pt x="115" y="55"/>
                    <a:pt x="110" y="55"/>
                    <a:pt x="109" y="59"/>
                  </a:cubicBezTo>
                  <a:cubicBezTo>
                    <a:pt x="109" y="59"/>
                    <a:pt x="110" y="60"/>
                    <a:pt x="108" y="61"/>
                  </a:cubicBezTo>
                  <a:cubicBezTo>
                    <a:pt x="108" y="61"/>
                    <a:pt x="108" y="61"/>
                    <a:pt x="108" y="63"/>
                  </a:cubicBezTo>
                  <a:cubicBezTo>
                    <a:pt x="108" y="63"/>
                    <a:pt x="108" y="70"/>
                    <a:pt x="102" y="66"/>
                  </a:cubicBezTo>
                  <a:cubicBezTo>
                    <a:pt x="102" y="66"/>
                    <a:pt x="97" y="64"/>
                    <a:pt x="98" y="60"/>
                  </a:cubicBezTo>
                  <a:cubicBezTo>
                    <a:pt x="98" y="60"/>
                    <a:pt x="99" y="56"/>
                    <a:pt x="95" y="58"/>
                  </a:cubicBezTo>
                  <a:cubicBezTo>
                    <a:pt x="95" y="58"/>
                    <a:pt x="84" y="63"/>
                    <a:pt x="79" y="64"/>
                  </a:cubicBezTo>
                  <a:cubicBezTo>
                    <a:pt x="79" y="64"/>
                    <a:pt x="65" y="66"/>
                    <a:pt x="66" y="70"/>
                  </a:cubicBezTo>
                  <a:cubicBezTo>
                    <a:pt x="66" y="70"/>
                    <a:pt x="68" y="74"/>
                    <a:pt x="65" y="74"/>
                  </a:cubicBezTo>
                  <a:cubicBezTo>
                    <a:pt x="65" y="74"/>
                    <a:pt x="63" y="73"/>
                    <a:pt x="61" y="70"/>
                  </a:cubicBezTo>
                  <a:cubicBezTo>
                    <a:pt x="61" y="70"/>
                    <a:pt x="61" y="69"/>
                    <a:pt x="58" y="71"/>
                  </a:cubicBezTo>
                  <a:cubicBezTo>
                    <a:pt x="58" y="71"/>
                    <a:pt x="50" y="73"/>
                    <a:pt x="52" y="77"/>
                  </a:cubicBezTo>
                  <a:cubicBezTo>
                    <a:pt x="52" y="77"/>
                    <a:pt x="53" y="78"/>
                    <a:pt x="53" y="80"/>
                  </a:cubicBezTo>
                  <a:cubicBezTo>
                    <a:pt x="53" y="80"/>
                    <a:pt x="56" y="82"/>
                    <a:pt x="53" y="82"/>
                  </a:cubicBezTo>
                  <a:cubicBezTo>
                    <a:pt x="53" y="82"/>
                    <a:pt x="50" y="79"/>
                    <a:pt x="48" y="76"/>
                  </a:cubicBezTo>
                  <a:cubicBezTo>
                    <a:pt x="48" y="76"/>
                    <a:pt x="48" y="73"/>
                    <a:pt x="44" y="76"/>
                  </a:cubicBezTo>
                  <a:cubicBezTo>
                    <a:pt x="44" y="76"/>
                    <a:pt x="31" y="77"/>
                    <a:pt x="25" y="86"/>
                  </a:cubicBezTo>
                  <a:cubicBezTo>
                    <a:pt x="25" y="86"/>
                    <a:pt x="23" y="87"/>
                    <a:pt x="23" y="90"/>
                  </a:cubicBezTo>
                  <a:cubicBezTo>
                    <a:pt x="23" y="90"/>
                    <a:pt x="20" y="93"/>
                    <a:pt x="19" y="94"/>
                  </a:cubicBezTo>
                  <a:cubicBezTo>
                    <a:pt x="19" y="94"/>
                    <a:pt x="15" y="99"/>
                    <a:pt x="13" y="99"/>
                  </a:cubicBezTo>
                  <a:cubicBezTo>
                    <a:pt x="13" y="99"/>
                    <a:pt x="10" y="98"/>
                    <a:pt x="8" y="98"/>
                  </a:cubicBezTo>
                  <a:cubicBezTo>
                    <a:pt x="8" y="98"/>
                    <a:pt x="8" y="98"/>
                    <a:pt x="6" y="96"/>
                  </a:cubicBezTo>
                  <a:cubicBezTo>
                    <a:pt x="6" y="96"/>
                    <a:pt x="0" y="92"/>
                    <a:pt x="4" y="88"/>
                  </a:cubicBezTo>
                  <a:cubicBezTo>
                    <a:pt x="4" y="88"/>
                    <a:pt x="8" y="84"/>
                    <a:pt x="10" y="79"/>
                  </a:cubicBezTo>
                  <a:cubicBezTo>
                    <a:pt x="10" y="79"/>
                    <a:pt x="11" y="73"/>
                    <a:pt x="16" y="74"/>
                  </a:cubicBezTo>
                  <a:cubicBezTo>
                    <a:pt x="16" y="74"/>
                    <a:pt x="21" y="75"/>
                    <a:pt x="22" y="77"/>
                  </a:cubicBezTo>
                  <a:cubicBezTo>
                    <a:pt x="22" y="77"/>
                    <a:pt x="23" y="78"/>
                    <a:pt x="25" y="76"/>
                  </a:cubicBezTo>
                  <a:cubicBezTo>
                    <a:pt x="25" y="76"/>
                    <a:pt x="40" y="74"/>
                    <a:pt x="47" y="70"/>
                  </a:cubicBezTo>
                  <a:cubicBezTo>
                    <a:pt x="47" y="70"/>
                    <a:pt x="48" y="70"/>
                    <a:pt x="48" y="66"/>
                  </a:cubicBezTo>
                  <a:cubicBezTo>
                    <a:pt x="48" y="66"/>
                    <a:pt x="45" y="51"/>
                    <a:pt x="40" y="44"/>
                  </a:cubicBezTo>
                  <a:cubicBezTo>
                    <a:pt x="40" y="44"/>
                    <a:pt x="35" y="35"/>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0" name="Freeform 12">
              <a:extLst>
                <a:ext uri="{FF2B5EF4-FFF2-40B4-BE49-F238E27FC236}">
                  <a16:creationId xmlns:a16="http://schemas.microsoft.com/office/drawing/2014/main" id="{030757E3-91F8-4ABD-901D-612D7544837E}"/>
                </a:ext>
              </a:extLst>
            </p:cNvPr>
            <p:cNvSpPr>
              <a:spLocks/>
            </p:cNvSpPr>
            <p:nvPr/>
          </p:nvSpPr>
          <p:spPr bwMode="auto">
            <a:xfrm>
              <a:off x="4306" y="2062"/>
              <a:ext cx="168" cy="188"/>
            </a:xfrm>
            <a:custGeom>
              <a:avLst/>
              <a:gdLst>
                <a:gd name="T0" fmla="*/ 26 w 88"/>
                <a:gd name="T1" fmla="*/ 10 h 97"/>
                <a:gd name="T2" fmla="*/ 39 w 88"/>
                <a:gd name="T3" fmla="*/ 7 h 97"/>
                <a:gd name="T4" fmla="*/ 47 w 88"/>
                <a:gd name="T5" fmla="*/ 3 h 97"/>
                <a:gd name="T6" fmla="*/ 53 w 88"/>
                <a:gd name="T7" fmla="*/ 2 h 97"/>
                <a:gd name="T8" fmla="*/ 69 w 88"/>
                <a:gd name="T9" fmla="*/ 9 h 97"/>
                <a:gd name="T10" fmla="*/ 64 w 88"/>
                <a:gd name="T11" fmla="*/ 16 h 97"/>
                <a:gd name="T12" fmla="*/ 61 w 88"/>
                <a:gd name="T13" fmla="*/ 26 h 97"/>
                <a:gd name="T14" fmla="*/ 69 w 88"/>
                <a:gd name="T15" fmla="*/ 33 h 97"/>
                <a:gd name="T16" fmla="*/ 82 w 88"/>
                <a:gd name="T17" fmla="*/ 36 h 97"/>
                <a:gd name="T18" fmla="*/ 84 w 88"/>
                <a:gd name="T19" fmla="*/ 45 h 97"/>
                <a:gd name="T20" fmla="*/ 79 w 88"/>
                <a:gd name="T21" fmla="*/ 48 h 97"/>
                <a:gd name="T22" fmla="*/ 75 w 88"/>
                <a:gd name="T23" fmla="*/ 48 h 97"/>
                <a:gd name="T24" fmla="*/ 69 w 88"/>
                <a:gd name="T25" fmla="*/ 55 h 97"/>
                <a:gd name="T26" fmla="*/ 69 w 88"/>
                <a:gd name="T27" fmla="*/ 70 h 97"/>
                <a:gd name="T28" fmla="*/ 58 w 88"/>
                <a:gd name="T29" fmla="*/ 89 h 97"/>
                <a:gd name="T30" fmla="*/ 53 w 88"/>
                <a:gd name="T31" fmla="*/ 92 h 97"/>
                <a:gd name="T32" fmla="*/ 48 w 88"/>
                <a:gd name="T33" fmla="*/ 96 h 97"/>
                <a:gd name="T34" fmla="*/ 45 w 88"/>
                <a:gd name="T35" fmla="*/ 97 h 97"/>
                <a:gd name="T36" fmla="*/ 24 w 88"/>
                <a:gd name="T37" fmla="*/ 97 h 97"/>
                <a:gd name="T38" fmla="*/ 20 w 88"/>
                <a:gd name="T39" fmla="*/ 97 h 97"/>
                <a:gd name="T40" fmla="*/ 18 w 88"/>
                <a:gd name="T41" fmla="*/ 95 h 97"/>
                <a:gd name="T42" fmla="*/ 17 w 88"/>
                <a:gd name="T43" fmla="*/ 95 h 97"/>
                <a:gd name="T44" fmla="*/ 14 w 88"/>
                <a:gd name="T45" fmla="*/ 94 h 97"/>
                <a:gd name="T46" fmla="*/ 4 w 88"/>
                <a:gd name="T47" fmla="*/ 89 h 97"/>
                <a:gd name="T48" fmla="*/ 6 w 88"/>
                <a:gd name="T49" fmla="*/ 88 h 97"/>
                <a:gd name="T50" fmla="*/ 14 w 88"/>
                <a:gd name="T51" fmla="*/ 89 h 97"/>
                <a:gd name="T52" fmla="*/ 15 w 88"/>
                <a:gd name="T53" fmla="*/ 86 h 97"/>
                <a:gd name="T54" fmla="*/ 40 w 88"/>
                <a:gd name="T55" fmla="*/ 81 h 97"/>
                <a:gd name="T56" fmla="*/ 55 w 88"/>
                <a:gd name="T57" fmla="*/ 54 h 97"/>
                <a:gd name="T58" fmla="*/ 38 w 88"/>
                <a:gd name="T59" fmla="*/ 53 h 97"/>
                <a:gd name="T60" fmla="*/ 25 w 88"/>
                <a:gd name="T61" fmla="*/ 57 h 97"/>
                <a:gd name="T62" fmla="*/ 15 w 88"/>
                <a:gd name="T63" fmla="*/ 44 h 97"/>
                <a:gd name="T64" fmla="*/ 16 w 88"/>
                <a:gd name="T65" fmla="*/ 42 h 97"/>
                <a:gd name="T66" fmla="*/ 23 w 88"/>
                <a:gd name="T67" fmla="*/ 43 h 97"/>
                <a:gd name="T68" fmla="*/ 30 w 88"/>
                <a:gd name="T69" fmla="*/ 42 h 97"/>
                <a:gd name="T70" fmla="*/ 42 w 88"/>
                <a:gd name="T71" fmla="*/ 40 h 97"/>
                <a:gd name="T72" fmla="*/ 51 w 88"/>
                <a:gd name="T73" fmla="*/ 38 h 97"/>
                <a:gd name="T74" fmla="*/ 49 w 88"/>
                <a:gd name="T75" fmla="*/ 35 h 97"/>
                <a:gd name="T76" fmla="*/ 42 w 88"/>
                <a:gd name="T77" fmla="*/ 21 h 97"/>
                <a:gd name="T78" fmla="*/ 45 w 88"/>
                <a:gd name="T79" fmla="*/ 12 h 97"/>
                <a:gd name="T80" fmla="*/ 31 w 88"/>
                <a:gd name="T81" fmla="*/ 15 h 97"/>
                <a:gd name="T82" fmla="*/ 25 w 88"/>
                <a:gd name="T83" fmla="*/ 12 h 97"/>
                <a:gd name="T84" fmla="*/ 26 w 88"/>
                <a:gd name="T8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7">
                  <a:moveTo>
                    <a:pt x="26" y="10"/>
                  </a:moveTo>
                  <a:cubicBezTo>
                    <a:pt x="26" y="10"/>
                    <a:pt x="31" y="11"/>
                    <a:pt x="39" y="7"/>
                  </a:cubicBezTo>
                  <a:cubicBezTo>
                    <a:pt x="39" y="7"/>
                    <a:pt x="46" y="6"/>
                    <a:pt x="47" y="3"/>
                  </a:cubicBezTo>
                  <a:cubicBezTo>
                    <a:pt x="47" y="3"/>
                    <a:pt x="48" y="0"/>
                    <a:pt x="53" y="2"/>
                  </a:cubicBezTo>
                  <a:cubicBezTo>
                    <a:pt x="53" y="2"/>
                    <a:pt x="67" y="1"/>
                    <a:pt x="69" y="9"/>
                  </a:cubicBezTo>
                  <a:cubicBezTo>
                    <a:pt x="69" y="9"/>
                    <a:pt x="70" y="13"/>
                    <a:pt x="64" y="16"/>
                  </a:cubicBezTo>
                  <a:cubicBezTo>
                    <a:pt x="64" y="16"/>
                    <a:pt x="60" y="20"/>
                    <a:pt x="61" y="26"/>
                  </a:cubicBezTo>
                  <a:cubicBezTo>
                    <a:pt x="61" y="26"/>
                    <a:pt x="65" y="35"/>
                    <a:pt x="69" y="33"/>
                  </a:cubicBezTo>
                  <a:cubicBezTo>
                    <a:pt x="69" y="33"/>
                    <a:pt x="81" y="33"/>
                    <a:pt x="82" y="36"/>
                  </a:cubicBezTo>
                  <a:cubicBezTo>
                    <a:pt x="82" y="36"/>
                    <a:pt x="88" y="42"/>
                    <a:pt x="84" y="45"/>
                  </a:cubicBezTo>
                  <a:cubicBezTo>
                    <a:pt x="84" y="45"/>
                    <a:pt x="81" y="46"/>
                    <a:pt x="79" y="48"/>
                  </a:cubicBezTo>
                  <a:cubicBezTo>
                    <a:pt x="79" y="48"/>
                    <a:pt x="78" y="49"/>
                    <a:pt x="75" y="48"/>
                  </a:cubicBezTo>
                  <a:cubicBezTo>
                    <a:pt x="75" y="48"/>
                    <a:pt x="68" y="48"/>
                    <a:pt x="69" y="55"/>
                  </a:cubicBezTo>
                  <a:cubicBezTo>
                    <a:pt x="69" y="70"/>
                    <a:pt x="69" y="70"/>
                    <a:pt x="69" y="70"/>
                  </a:cubicBezTo>
                  <a:cubicBezTo>
                    <a:pt x="69" y="70"/>
                    <a:pt x="65" y="83"/>
                    <a:pt x="58" y="89"/>
                  </a:cubicBezTo>
                  <a:cubicBezTo>
                    <a:pt x="58" y="89"/>
                    <a:pt x="54" y="92"/>
                    <a:pt x="53" y="92"/>
                  </a:cubicBezTo>
                  <a:cubicBezTo>
                    <a:pt x="53" y="92"/>
                    <a:pt x="51" y="93"/>
                    <a:pt x="48" y="96"/>
                  </a:cubicBezTo>
                  <a:cubicBezTo>
                    <a:pt x="48" y="96"/>
                    <a:pt x="47" y="97"/>
                    <a:pt x="45" y="97"/>
                  </a:cubicBezTo>
                  <a:cubicBezTo>
                    <a:pt x="24" y="97"/>
                    <a:pt x="24" y="97"/>
                    <a:pt x="24" y="97"/>
                  </a:cubicBezTo>
                  <a:cubicBezTo>
                    <a:pt x="24" y="97"/>
                    <a:pt x="22" y="96"/>
                    <a:pt x="20" y="97"/>
                  </a:cubicBezTo>
                  <a:cubicBezTo>
                    <a:pt x="20" y="97"/>
                    <a:pt x="18" y="96"/>
                    <a:pt x="18" y="95"/>
                  </a:cubicBezTo>
                  <a:cubicBezTo>
                    <a:pt x="18" y="95"/>
                    <a:pt x="19" y="94"/>
                    <a:pt x="17" y="95"/>
                  </a:cubicBezTo>
                  <a:cubicBezTo>
                    <a:pt x="17" y="95"/>
                    <a:pt x="16" y="93"/>
                    <a:pt x="14" y="94"/>
                  </a:cubicBezTo>
                  <a:cubicBezTo>
                    <a:pt x="4" y="89"/>
                    <a:pt x="4" y="89"/>
                    <a:pt x="4" y="89"/>
                  </a:cubicBezTo>
                  <a:cubicBezTo>
                    <a:pt x="4" y="89"/>
                    <a:pt x="0" y="87"/>
                    <a:pt x="6" y="88"/>
                  </a:cubicBezTo>
                  <a:cubicBezTo>
                    <a:pt x="6" y="88"/>
                    <a:pt x="19" y="93"/>
                    <a:pt x="14" y="89"/>
                  </a:cubicBezTo>
                  <a:cubicBezTo>
                    <a:pt x="14" y="89"/>
                    <a:pt x="11" y="86"/>
                    <a:pt x="15" y="86"/>
                  </a:cubicBezTo>
                  <a:cubicBezTo>
                    <a:pt x="15" y="86"/>
                    <a:pt x="30" y="87"/>
                    <a:pt x="40" y="81"/>
                  </a:cubicBezTo>
                  <a:cubicBezTo>
                    <a:pt x="40" y="81"/>
                    <a:pt x="61" y="73"/>
                    <a:pt x="55" y="54"/>
                  </a:cubicBezTo>
                  <a:cubicBezTo>
                    <a:pt x="55" y="54"/>
                    <a:pt x="48" y="50"/>
                    <a:pt x="38" y="53"/>
                  </a:cubicBezTo>
                  <a:cubicBezTo>
                    <a:pt x="38" y="53"/>
                    <a:pt x="29" y="59"/>
                    <a:pt x="25" y="57"/>
                  </a:cubicBezTo>
                  <a:cubicBezTo>
                    <a:pt x="25" y="57"/>
                    <a:pt x="17" y="51"/>
                    <a:pt x="15" y="44"/>
                  </a:cubicBezTo>
                  <a:cubicBezTo>
                    <a:pt x="15" y="44"/>
                    <a:pt x="12" y="40"/>
                    <a:pt x="16" y="42"/>
                  </a:cubicBezTo>
                  <a:cubicBezTo>
                    <a:pt x="16" y="42"/>
                    <a:pt x="17" y="44"/>
                    <a:pt x="23" y="43"/>
                  </a:cubicBezTo>
                  <a:cubicBezTo>
                    <a:pt x="23" y="43"/>
                    <a:pt x="28" y="44"/>
                    <a:pt x="30" y="42"/>
                  </a:cubicBezTo>
                  <a:cubicBezTo>
                    <a:pt x="30" y="42"/>
                    <a:pt x="35" y="41"/>
                    <a:pt x="42" y="40"/>
                  </a:cubicBezTo>
                  <a:cubicBezTo>
                    <a:pt x="42" y="40"/>
                    <a:pt x="49" y="39"/>
                    <a:pt x="51" y="38"/>
                  </a:cubicBezTo>
                  <a:cubicBezTo>
                    <a:pt x="51" y="38"/>
                    <a:pt x="53" y="35"/>
                    <a:pt x="49" y="35"/>
                  </a:cubicBezTo>
                  <a:cubicBezTo>
                    <a:pt x="49" y="35"/>
                    <a:pt x="39" y="37"/>
                    <a:pt x="42" y="21"/>
                  </a:cubicBezTo>
                  <a:cubicBezTo>
                    <a:pt x="42" y="21"/>
                    <a:pt x="50" y="9"/>
                    <a:pt x="45" y="12"/>
                  </a:cubicBezTo>
                  <a:cubicBezTo>
                    <a:pt x="45" y="12"/>
                    <a:pt x="37" y="17"/>
                    <a:pt x="31" y="15"/>
                  </a:cubicBezTo>
                  <a:cubicBezTo>
                    <a:pt x="31" y="15"/>
                    <a:pt x="27" y="15"/>
                    <a:pt x="25" y="12"/>
                  </a:cubicBezTo>
                  <a:cubicBezTo>
                    <a:pt x="25" y="12"/>
                    <a:pt x="22" y="7"/>
                    <a:pt x="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1" name="Freeform 13">
              <a:extLst>
                <a:ext uri="{FF2B5EF4-FFF2-40B4-BE49-F238E27FC236}">
                  <a16:creationId xmlns:a16="http://schemas.microsoft.com/office/drawing/2014/main" id="{7B30496D-9A92-44F2-A10D-0AE9B018CE8E}"/>
                </a:ext>
              </a:extLst>
            </p:cNvPr>
            <p:cNvSpPr>
              <a:spLocks/>
            </p:cNvSpPr>
            <p:nvPr/>
          </p:nvSpPr>
          <p:spPr bwMode="auto">
            <a:xfrm>
              <a:off x="4023" y="1962"/>
              <a:ext cx="151" cy="247"/>
            </a:xfrm>
            <a:custGeom>
              <a:avLst/>
              <a:gdLst>
                <a:gd name="T0" fmla="*/ 37 w 79"/>
                <a:gd name="T1" fmla="*/ 7 h 128"/>
                <a:gd name="T2" fmla="*/ 39 w 79"/>
                <a:gd name="T3" fmla="*/ 5 h 128"/>
                <a:gd name="T4" fmla="*/ 49 w 79"/>
                <a:gd name="T5" fmla="*/ 8 h 128"/>
                <a:gd name="T6" fmla="*/ 58 w 79"/>
                <a:gd name="T7" fmla="*/ 12 h 128"/>
                <a:gd name="T8" fmla="*/ 60 w 79"/>
                <a:gd name="T9" fmla="*/ 19 h 128"/>
                <a:gd name="T10" fmla="*/ 61 w 79"/>
                <a:gd name="T11" fmla="*/ 26 h 128"/>
                <a:gd name="T12" fmla="*/ 69 w 79"/>
                <a:gd name="T13" fmla="*/ 33 h 128"/>
                <a:gd name="T14" fmla="*/ 70 w 79"/>
                <a:gd name="T15" fmla="*/ 33 h 128"/>
                <a:gd name="T16" fmla="*/ 74 w 79"/>
                <a:gd name="T17" fmla="*/ 38 h 128"/>
                <a:gd name="T18" fmla="*/ 75 w 79"/>
                <a:gd name="T19" fmla="*/ 41 h 128"/>
                <a:gd name="T20" fmla="*/ 77 w 79"/>
                <a:gd name="T21" fmla="*/ 47 h 128"/>
                <a:gd name="T22" fmla="*/ 70 w 79"/>
                <a:gd name="T23" fmla="*/ 58 h 128"/>
                <a:gd name="T24" fmla="*/ 66 w 79"/>
                <a:gd name="T25" fmla="*/ 61 h 128"/>
                <a:gd name="T26" fmla="*/ 62 w 79"/>
                <a:gd name="T27" fmla="*/ 69 h 128"/>
                <a:gd name="T28" fmla="*/ 56 w 79"/>
                <a:gd name="T29" fmla="*/ 77 h 128"/>
                <a:gd name="T30" fmla="*/ 48 w 79"/>
                <a:gd name="T31" fmla="*/ 94 h 128"/>
                <a:gd name="T32" fmla="*/ 44 w 79"/>
                <a:gd name="T33" fmla="*/ 103 h 128"/>
                <a:gd name="T34" fmla="*/ 38 w 79"/>
                <a:gd name="T35" fmla="*/ 107 h 128"/>
                <a:gd name="T36" fmla="*/ 36 w 79"/>
                <a:gd name="T37" fmla="*/ 111 h 128"/>
                <a:gd name="T38" fmla="*/ 33 w 79"/>
                <a:gd name="T39" fmla="*/ 115 h 128"/>
                <a:gd name="T40" fmla="*/ 25 w 79"/>
                <a:gd name="T41" fmla="*/ 119 h 128"/>
                <a:gd name="T42" fmla="*/ 18 w 79"/>
                <a:gd name="T43" fmla="*/ 122 h 128"/>
                <a:gd name="T44" fmla="*/ 13 w 79"/>
                <a:gd name="T45" fmla="*/ 123 h 128"/>
                <a:gd name="T46" fmla="*/ 11 w 79"/>
                <a:gd name="T47" fmla="*/ 125 h 128"/>
                <a:gd name="T48" fmla="*/ 3 w 79"/>
                <a:gd name="T49" fmla="*/ 127 h 128"/>
                <a:gd name="T50" fmla="*/ 9 w 79"/>
                <a:gd name="T51" fmla="*/ 111 h 128"/>
                <a:gd name="T52" fmla="*/ 14 w 79"/>
                <a:gd name="T53" fmla="*/ 103 h 128"/>
                <a:gd name="T54" fmla="*/ 18 w 79"/>
                <a:gd name="T55" fmla="*/ 99 h 128"/>
                <a:gd name="T56" fmla="*/ 20 w 79"/>
                <a:gd name="T57" fmla="*/ 99 h 128"/>
                <a:gd name="T58" fmla="*/ 25 w 79"/>
                <a:gd name="T59" fmla="*/ 93 h 128"/>
                <a:gd name="T60" fmla="*/ 23 w 79"/>
                <a:gd name="T61" fmla="*/ 90 h 128"/>
                <a:gd name="T62" fmla="*/ 23 w 79"/>
                <a:gd name="T63" fmla="*/ 85 h 128"/>
                <a:gd name="T64" fmla="*/ 22 w 79"/>
                <a:gd name="T65" fmla="*/ 83 h 128"/>
                <a:gd name="T66" fmla="*/ 18 w 79"/>
                <a:gd name="T67" fmla="*/ 81 h 128"/>
                <a:gd name="T68" fmla="*/ 15 w 79"/>
                <a:gd name="T69" fmla="*/ 80 h 128"/>
                <a:gd name="T70" fmla="*/ 9 w 79"/>
                <a:gd name="T71" fmla="*/ 69 h 128"/>
                <a:gd name="T72" fmla="*/ 27 w 79"/>
                <a:gd name="T73" fmla="*/ 67 h 128"/>
                <a:gd name="T74" fmla="*/ 36 w 79"/>
                <a:gd name="T75" fmla="*/ 55 h 128"/>
                <a:gd name="T76" fmla="*/ 35 w 79"/>
                <a:gd name="T77" fmla="*/ 52 h 128"/>
                <a:gd name="T78" fmla="*/ 36 w 79"/>
                <a:gd name="T79" fmla="*/ 49 h 128"/>
                <a:gd name="T80" fmla="*/ 36 w 79"/>
                <a:gd name="T81" fmla="*/ 45 h 128"/>
                <a:gd name="T82" fmla="*/ 37 w 79"/>
                <a:gd name="T83" fmla="*/ 42 h 128"/>
                <a:gd name="T84" fmla="*/ 37 w 79"/>
                <a:gd name="T85" fmla="*/ 39 h 128"/>
                <a:gd name="T86" fmla="*/ 38 w 79"/>
                <a:gd name="T87" fmla="*/ 36 h 128"/>
                <a:gd name="T88" fmla="*/ 38 w 79"/>
                <a:gd name="T89" fmla="*/ 33 h 128"/>
                <a:gd name="T90" fmla="*/ 39 w 79"/>
                <a:gd name="T91" fmla="*/ 32 h 128"/>
                <a:gd name="T92" fmla="*/ 40 w 79"/>
                <a:gd name="T93" fmla="*/ 29 h 128"/>
                <a:gd name="T94" fmla="*/ 39 w 79"/>
                <a:gd name="T95" fmla="*/ 25 h 128"/>
                <a:gd name="T96" fmla="*/ 37 w 79"/>
                <a:gd name="T97" fmla="*/ 22 h 128"/>
                <a:gd name="T98" fmla="*/ 37 w 79"/>
                <a:gd name="T9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128">
                  <a:moveTo>
                    <a:pt x="37" y="7"/>
                  </a:moveTo>
                  <a:cubicBezTo>
                    <a:pt x="37" y="7"/>
                    <a:pt x="33" y="0"/>
                    <a:pt x="39" y="5"/>
                  </a:cubicBezTo>
                  <a:cubicBezTo>
                    <a:pt x="39" y="5"/>
                    <a:pt x="46" y="5"/>
                    <a:pt x="49" y="8"/>
                  </a:cubicBezTo>
                  <a:cubicBezTo>
                    <a:pt x="49" y="8"/>
                    <a:pt x="55" y="11"/>
                    <a:pt x="58" y="12"/>
                  </a:cubicBezTo>
                  <a:cubicBezTo>
                    <a:pt x="58" y="12"/>
                    <a:pt x="60" y="12"/>
                    <a:pt x="60" y="19"/>
                  </a:cubicBezTo>
                  <a:cubicBezTo>
                    <a:pt x="60" y="19"/>
                    <a:pt x="59" y="26"/>
                    <a:pt x="61" y="26"/>
                  </a:cubicBezTo>
                  <a:cubicBezTo>
                    <a:pt x="61" y="26"/>
                    <a:pt x="67" y="31"/>
                    <a:pt x="69" y="33"/>
                  </a:cubicBezTo>
                  <a:cubicBezTo>
                    <a:pt x="69" y="33"/>
                    <a:pt x="69" y="34"/>
                    <a:pt x="70" y="33"/>
                  </a:cubicBezTo>
                  <a:cubicBezTo>
                    <a:pt x="70" y="33"/>
                    <a:pt x="74" y="33"/>
                    <a:pt x="74" y="38"/>
                  </a:cubicBezTo>
                  <a:cubicBezTo>
                    <a:pt x="74" y="38"/>
                    <a:pt x="73" y="41"/>
                    <a:pt x="75" y="41"/>
                  </a:cubicBezTo>
                  <a:cubicBezTo>
                    <a:pt x="75" y="41"/>
                    <a:pt x="79" y="42"/>
                    <a:pt x="77" y="47"/>
                  </a:cubicBezTo>
                  <a:cubicBezTo>
                    <a:pt x="77" y="47"/>
                    <a:pt x="77" y="56"/>
                    <a:pt x="70" y="58"/>
                  </a:cubicBezTo>
                  <a:cubicBezTo>
                    <a:pt x="70" y="58"/>
                    <a:pt x="67" y="58"/>
                    <a:pt x="66" y="61"/>
                  </a:cubicBezTo>
                  <a:cubicBezTo>
                    <a:pt x="66" y="61"/>
                    <a:pt x="62" y="66"/>
                    <a:pt x="62" y="69"/>
                  </a:cubicBezTo>
                  <a:cubicBezTo>
                    <a:pt x="62" y="69"/>
                    <a:pt x="60" y="73"/>
                    <a:pt x="56" y="77"/>
                  </a:cubicBezTo>
                  <a:cubicBezTo>
                    <a:pt x="56" y="77"/>
                    <a:pt x="47" y="82"/>
                    <a:pt x="48" y="94"/>
                  </a:cubicBezTo>
                  <a:cubicBezTo>
                    <a:pt x="48" y="94"/>
                    <a:pt x="51" y="100"/>
                    <a:pt x="44" y="103"/>
                  </a:cubicBezTo>
                  <a:cubicBezTo>
                    <a:pt x="44" y="103"/>
                    <a:pt x="42" y="103"/>
                    <a:pt x="38" y="107"/>
                  </a:cubicBezTo>
                  <a:cubicBezTo>
                    <a:pt x="38" y="107"/>
                    <a:pt x="36" y="110"/>
                    <a:pt x="36" y="111"/>
                  </a:cubicBezTo>
                  <a:cubicBezTo>
                    <a:pt x="36" y="111"/>
                    <a:pt x="33" y="114"/>
                    <a:pt x="33" y="115"/>
                  </a:cubicBezTo>
                  <a:cubicBezTo>
                    <a:pt x="33" y="115"/>
                    <a:pt x="31" y="118"/>
                    <a:pt x="25" y="119"/>
                  </a:cubicBezTo>
                  <a:cubicBezTo>
                    <a:pt x="25" y="119"/>
                    <a:pt x="20" y="119"/>
                    <a:pt x="18" y="122"/>
                  </a:cubicBezTo>
                  <a:cubicBezTo>
                    <a:pt x="18" y="122"/>
                    <a:pt x="15" y="124"/>
                    <a:pt x="13" y="123"/>
                  </a:cubicBezTo>
                  <a:cubicBezTo>
                    <a:pt x="13" y="123"/>
                    <a:pt x="12" y="123"/>
                    <a:pt x="11" y="125"/>
                  </a:cubicBezTo>
                  <a:cubicBezTo>
                    <a:pt x="11" y="125"/>
                    <a:pt x="8" y="128"/>
                    <a:pt x="3" y="127"/>
                  </a:cubicBezTo>
                  <a:cubicBezTo>
                    <a:pt x="3" y="127"/>
                    <a:pt x="7" y="116"/>
                    <a:pt x="9" y="111"/>
                  </a:cubicBezTo>
                  <a:cubicBezTo>
                    <a:pt x="9" y="111"/>
                    <a:pt x="11" y="105"/>
                    <a:pt x="14" y="103"/>
                  </a:cubicBezTo>
                  <a:cubicBezTo>
                    <a:pt x="14" y="103"/>
                    <a:pt x="15" y="98"/>
                    <a:pt x="18" y="99"/>
                  </a:cubicBezTo>
                  <a:cubicBezTo>
                    <a:pt x="18" y="99"/>
                    <a:pt x="19" y="101"/>
                    <a:pt x="20" y="99"/>
                  </a:cubicBezTo>
                  <a:cubicBezTo>
                    <a:pt x="20" y="99"/>
                    <a:pt x="24" y="93"/>
                    <a:pt x="25" y="93"/>
                  </a:cubicBezTo>
                  <a:cubicBezTo>
                    <a:pt x="25" y="93"/>
                    <a:pt x="24" y="90"/>
                    <a:pt x="23" y="90"/>
                  </a:cubicBezTo>
                  <a:cubicBezTo>
                    <a:pt x="23" y="90"/>
                    <a:pt x="22" y="87"/>
                    <a:pt x="23" y="85"/>
                  </a:cubicBezTo>
                  <a:cubicBezTo>
                    <a:pt x="23" y="85"/>
                    <a:pt x="24" y="84"/>
                    <a:pt x="22" y="83"/>
                  </a:cubicBezTo>
                  <a:cubicBezTo>
                    <a:pt x="22" y="83"/>
                    <a:pt x="19" y="79"/>
                    <a:pt x="18" y="81"/>
                  </a:cubicBezTo>
                  <a:cubicBezTo>
                    <a:pt x="18" y="81"/>
                    <a:pt x="17" y="81"/>
                    <a:pt x="15" y="80"/>
                  </a:cubicBezTo>
                  <a:cubicBezTo>
                    <a:pt x="15" y="80"/>
                    <a:pt x="0" y="69"/>
                    <a:pt x="9" y="69"/>
                  </a:cubicBezTo>
                  <a:cubicBezTo>
                    <a:pt x="9" y="69"/>
                    <a:pt x="18" y="72"/>
                    <a:pt x="27" y="67"/>
                  </a:cubicBezTo>
                  <a:cubicBezTo>
                    <a:pt x="27" y="67"/>
                    <a:pt x="29" y="66"/>
                    <a:pt x="36" y="55"/>
                  </a:cubicBezTo>
                  <a:cubicBezTo>
                    <a:pt x="36" y="55"/>
                    <a:pt x="37" y="53"/>
                    <a:pt x="35" y="52"/>
                  </a:cubicBezTo>
                  <a:cubicBezTo>
                    <a:pt x="35" y="52"/>
                    <a:pt x="35" y="50"/>
                    <a:pt x="36" y="49"/>
                  </a:cubicBezTo>
                  <a:cubicBezTo>
                    <a:pt x="36" y="49"/>
                    <a:pt x="36" y="48"/>
                    <a:pt x="36" y="45"/>
                  </a:cubicBezTo>
                  <a:cubicBezTo>
                    <a:pt x="36" y="45"/>
                    <a:pt x="36" y="43"/>
                    <a:pt x="37" y="42"/>
                  </a:cubicBezTo>
                  <a:cubicBezTo>
                    <a:pt x="37" y="42"/>
                    <a:pt x="38" y="40"/>
                    <a:pt x="37" y="39"/>
                  </a:cubicBezTo>
                  <a:cubicBezTo>
                    <a:pt x="37" y="39"/>
                    <a:pt x="37" y="37"/>
                    <a:pt x="38" y="36"/>
                  </a:cubicBezTo>
                  <a:cubicBezTo>
                    <a:pt x="38" y="36"/>
                    <a:pt x="38" y="35"/>
                    <a:pt x="38" y="33"/>
                  </a:cubicBezTo>
                  <a:cubicBezTo>
                    <a:pt x="38" y="33"/>
                    <a:pt x="37" y="32"/>
                    <a:pt x="39" y="32"/>
                  </a:cubicBezTo>
                  <a:cubicBezTo>
                    <a:pt x="39" y="32"/>
                    <a:pt x="41" y="33"/>
                    <a:pt x="40" y="29"/>
                  </a:cubicBezTo>
                  <a:cubicBezTo>
                    <a:pt x="40" y="29"/>
                    <a:pt x="39" y="27"/>
                    <a:pt x="39" y="25"/>
                  </a:cubicBezTo>
                  <a:cubicBezTo>
                    <a:pt x="37" y="22"/>
                    <a:pt x="37" y="22"/>
                    <a:pt x="37" y="22"/>
                  </a:cubicBezTo>
                  <a:lnTo>
                    <a:pt x="3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2" name="Freeform 14">
              <a:extLst>
                <a:ext uri="{FF2B5EF4-FFF2-40B4-BE49-F238E27FC236}">
                  <a16:creationId xmlns:a16="http://schemas.microsoft.com/office/drawing/2014/main" id="{DFA86146-D619-4118-8401-3A31FF884FD6}"/>
                </a:ext>
              </a:extLst>
            </p:cNvPr>
            <p:cNvSpPr>
              <a:spLocks/>
            </p:cNvSpPr>
            <p:nvPr/>
          </p:nvSpPr>
          <p:spPr bwMode="auto">
            <a:xfrm>
              <a:off x="4157" y="2138"/>
              <a:ext cx="63" cy="70"/>
            </a:xfrm>
            <a:custGeom>
              <a:avLst/>
              <a:gdLst>
                <a:gd name="T0" fmla="*/ 3 w 33"/>
                <a:gd name="T1" fmla="*/ 8 h 36"/>
                <a:gd name="T2" fmla="*/ 7 w 33"/>
                <a:gd name="T3" fmla="*/ 3 h 36"/>
                <a:gd name="T4" fmla="*/ 13 w 33"/>
                <a:gd name="T5" fmla="*/ 4 h 36"/>
                <a:gd name="T6" fmla="*/ 23 w 33"/>
                <a:gd name="T7" fmla="*/ 12 h 36"/>
                <a:gd name="T8" fmla="*/ 30 w 33"/>
                <a:gd name="T9" fmla="*/ 18 h 36"/>
                <a:gd name="T10" fmla="*/ 31 w 33"/>
                <a:gd name="T11" fmla="*/ 25 h 36"/>
                <a:gd name="T12" fmla="*/ 30 w 33"/>
                <a:gd name="T13" fmla="*/ 28 h 36"/>
                <a:gd name="T14" fmla="*/ 28 w 33"/>
                <a:gd name="T15" fmla="*/ 31 h 36"/>
                <a:gd name="T16" fmla="*/ 19 w 33"/>
                <a:gd name="T17" fmla="*/ 34 h 36"/>
                <a:gd name="T18" fmla="*/ 12 w 33"/>
                <a:gd name="T19" fmla="*/ 33 h 36"/>
                <a:gd name="T20" fmla="*/ 8 w 33"/>
                <a:gd name="T21" fmla="*/ 30 h 36"/>
                <a:gd name="T22" fmla="*/ 5 w 33"/>
                <a:gd name="T23" fmla="*/ 29 h 36"/>
                <a:gd name="T24" fmla="*/ 2 w 33"/>
                <a:gd name="T25" fmla="*/ 25 h 36"/>
                <a:gd name="T26" fmla="*/ 2 w 33"/>
                <a:gd name="T27" fmla="*/ 19 h 36"/>
                <a:gd name="T28" fmla="*/ 3 w 33"/>
                <a:gd name="T2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6">
                  <a:moveTo>
                    <a:pt x="3" y="8"/>
                  </a:moveTo>
                  <a:cubicBezTo>
                    <a:pt x="3" y="8"/>
                    <a:pt x="4" y="0"/>
                    <a:pt x="7" y="3"/>
                  </a:cubicBezTo>
                  <a:cubicBezTo>
                    <a:pt x="7" y="3"/>
                    <a:pt x="10" y="4"/>
                    <a:pt x="13" y="4"/>
                  </a:cubicBezTo>
                  <a:cubicBezTo>
                    <a:pt x="13" y="4"/>
                    <a:pt x="19" y="7"/>
                    <a:pt x="23" y="12"/>
                  </a:cubicBezTo>
                  <a:cubicBezTo>
                    <a:pt x="23" y="12"/>
                    <a:pt x="28" y="17"/>
                    <a:pt x="30" y="18"/>
                  </a:cubicBezTo>
                  <a:cubicBezTo>
                    <a:pt x="30" y="18"/>
                    <a:pt x="33" y="20"/>
                    <a:pt x="31" y="25"/>
                  </a:cubicBezTo>
                  <a:cubicBezTo>
                    <a:pt x="31" y="25"/>
                    <a:pt x="29" y="27"/>
                    <a:pt x="30" y="28"/>
                  </a:cubicBezTo>
                  <a:cubicBezTo>
                    <a:pt x="30" y="28"/>
                    <a:pt x="29" y="30"/>
                    <a:pt x="28" y="31"/>
                  </a:cubicBezTo>
                  <a:cubicBezTo>
                    <a:pt x="28" y="31"/>
                    <a:pt x="24" y="36"/>
                    <a:pt x="19" y="34"/>
                  </a:cubicBezTo>
                  <a:cubicBezTo>
                    <a:pt x="19" y="34"/>
                    <a:pt x="15" y="34"/>
                    <a:pt x="12" y="33"/>
                  </a:cubicBezTo>
                  <a:cubicBezTo>
                    <a:pt x="12" y="33"/>
                    <a:pt x="9" y="32"/>
                    <a:pt x="8" y="30"/>
                  </a:cubicBezTo>
                  <a:cubicBezTo>
                    <a:pt x="8" y="30"/>
                    <a:pt x="6" y="29"/>
                    <a:pt x="5" y="29"/>
                  </a:cubicBezTo>
                  <a:cubicBezTo>
                    <a:pt x="5" y="29"/>
                    <a:pt x="4" y="29"/>
                    <a:pt x="2" y="25"/>
                  </a:cubicBezTo>
                  <a:cubicBezTo>
                    <a:pt x="2" y="25"/>
                    <a:pt x="0" y="23"/>
                    <a:pt x="2" y="19"/>
                  </a:cubicBezTo>
                  <a:cubicBezTo>
                    <a:pt x="2" y="19"/>
                    <a:pt x="4" y="14"/>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3" name="Freeform 15">
              <a:extLst>
                <a:ext uri="{FF2B5EF4-FFF2-40B4-BE49-F238E27FC236}">
                  <a16:creationId xmlns:a16="http://schemas.microsoft.com/office/drawing/2014/main" id="{C90A4456-0A41-4805-ACEA-5799F8725F82}"/>
                </a:ext>
              </a:extLst>
            </p:cNvPr>
            <p:cNvSpPr>
              <a:spLocks/>
            </p:cNvSpPr>
            <p:nvPr/>
          </p:nvSpPr>
          <p:spPr bwMode="auto">
            <a:xfrm>
              <a:off x="3720" y="2064"/>
              <a:ext cx="36" cy="142"/>
            </a:xfrm>
            <a:custGeom>
              <a:avLst/>
              <a:gdLst>
                <a:gd name="T0" fmla="*/ 0 w 19"/>
                <a:gd name="T1" fmla="*/ 48 h 73"/>
                <a:gd name="T2" fmla="*/ 1 w 19"/>
                <a:gd name="T3" fmla="*/ 27 h 73"/>
                <a:gd name="T4" fmla="*/ 1 w 19"/>
                <a:gd name="T5" fmla="*/ 24 h 73"/>
                <a:gd name="T6" fmla="*/ 1 w 19"/>
                <a:gd name="T7" fmla="*/ 12 h 73"/>
                <a:gd name="T8" fmla="*/ 3 w 19"/>
                <a:gd name="T9" fmla="*/ 10 h 73"/>
                <a:gd name="T10" fmla="*/ 3 w 19"/>
                <a:gd name="T11" fmla="*/ 7 h 73"/>
                <a:gd name="T12" fmla="*/ 3 w 19"/>
                <a:gd name="T13" fmla="*/ 5 h 73"/>
                <a:gd name="T14" fmla="*/ 7 w 19"/>
                <a:gd name="T15" fmla="*/ 3 h 73"/>
                <a:gd name="T16" fmla="*/ 6 w 19"/>
                <a:gd name="T17" fmla="*/ 8 h 73"/>
                <a:gd name="T18" fmla="*/ 9 w 19"/>
                <a:gd name="T19" fmla="*/ 26 h 73"/>
                <a:gd name="T20" fmla="*/ 11 w 19"/>
                <a:gd name="T21" fmla="*/ 30 h 73"/>
                <a:gd name="T22" fmla="*/ 14 w 19"/>
                <a:gd name="T23" fmla="*/ 37 h 73"/>
                <a:gd name="T24" fmla="*/ 14 w 19"/>
                <a:gd name="T25" fmla="*/ 42 h 73"/>
                <a:gd name="T26" fmla="*/ 15 w 19"/>
                <a:gd name="T27" fmla="*/ 43 h 73"/>
                <a:gd name="T28" fmla="*/ 17 w 19"/>
                <a:gd name="T29" fmla="*/ 45 h 73"/>
                <a:gd name="T30" fmla="*/ 16 w 19"/>
                <a:gd name="T31" fmla="*/ 54 h 73"/>
                <a:gd name="T32" fmla="*/ 17 w 19"/>
                <a:gd name="T33" fmla="*/ 57 h 73"/>
                <a:gd name="T34" fmla="*/ 18 w 19"/>
                <a:gd name="T35" fmla="*/ 59 h 73"/>
                <a:gd name="T36" fmla="*/ 18 w 19"/>
                <a:gd name="T37" fmla="*/ 61 h 73"/>
                <a:gd name="T38" fmla="*/ 18 w 19"/>
                <a:gd name="T39" fmla="*/ 70 h 73"/>
                <a:gd name="T40" fmla="*/ 13 w 19"/>
                <a:gd name="T41" fmla="*/ 71 h 73"/>
                <a:gd name="T42" fmla="*/ 0 w 19"/>
                <a:gd name="T43"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73">
                  <a:moveTo>
                    <a:pt x="0" y="48"/>
                  </a:moveTo>
                  <a:cubicBezTo>
                    <a:pt x="0" y="48"/>
                    <a:pt x="0" y="28"/>
                    <a:pt x="1" y="27"/>
                  </a:cubicBezTo>
                  <a:cubicBezTo>
                    <a:pt x="1" y="27"/>
                    <a:pt x="1" y="26"/>
                    <a:pt x="1" y="24"/>
                  </a:cubicBezTo>
                  <a:cubicBezTo>
                    <a:pt x="1" y="12"/>
                    <a:pt x="1" y="12"/>
                    <a:pt x="1" y="12"/>
                  </a:cubicBezTo>
                  <a:cubicBezTo>
                    <a:pt x="1" y="12"/>
                    <a:pt x="2" y="11"/>
                    <a:pt x="3" y="10"/>
                  </a:cubicBezTo>
                  <a:cubicBezTo>
                    <a:pt x="3" y="10"/>
                    <a:pt x="2" y="7"/>
                    <a:pt x="3" y="7"/>
                  </a:cubicBezTo>
                  <a:cubicBezTo>
                    <a:pt x="3" y="7"/>
                    <a:pt x="3" y="6"/>
                    <a:pt x="3" y="5"/>
                  </a:cubicBezTo>
                  <a:cubicBezTo>
                    <a:pt x="3" y="5"/>
                    <a:pt x="4" y="0"/>
                    <a:pt x="7" y="3"/>
                  </a:cubicBezTo>
                  <a:cubicBezTo>
                    <a:pt x="7" y="3"/>
                    <a:pt x="8" y="5"/>
                    <a:pt x="6" y="8"/>
                  </a:cubicBezTo>
                  <a:cubicBezTo>
                    <a:pt x="6" y="8"/>
                    <a:pt x="3" y="11"/>
                    <a:pt x="9" y="26"/>
                  </a:cubicBezTo>
                  <a:cubicBezTo>
                    <a:pt x="9" y="26"/>
                    <a:pt x="9" y="28"/>
                    <a:pt x="11" y="30"/>
                  </a:cubicBezTo>
                  <a:cubicBezTo>
                    <a:pt x="11" y="30"/>
                    <a:pt x="14" y="32"/>
                    <a:pt x="14" y="37"/>
                  </a:cubicBezTo>
                  <a:cubicBezTo>
                    <a:pt x="14" y="37"/>
                    <a:pt x="14" y="40"/>
                    <a:pt x="14" y="42"/>
                  </a:cubicBezTo>
                  <a:cubicBezTo>
                    <a:pt x="14" y="42"/>
                    <a:pt x="12" y="44"/>
                    <a:pt x="15" y="43"/>
                  </a:cubicBezTo>
                  <a:cubicBezTo>
                    <a:pt x="15" y="43"/>
                    <a:pt x="17" y="43"/>
                    <a:pt x="17" y="45"/>
                  </a:cubicBezTo>
                  <a:cubicBezTo>
                    <a:pt x="17" y="45"/>
                    <a:pt x="16" y="52"/>
                    <a:pt x="16" y="54"/>
                  </a:cubicBezTo>
                  <a:cubicBezTo>
                    <a:pt x="16" y="54"/>
                    <a:pt x="18" y="56"/>
                    <a:pt x="17" y="57"/>
                  </a:cubicBezTo>
                  <a:cubicBezTo>
                    <a:pt x="17" y="57"/>
                    <a:pt x="17" y="58"/>
                    <a:pt x="18" y="59"/>
                  </a:cubicBezTo>
                  <a:cubicBezTo>
                    <a:pt x="18" y="59"/>
                    <a:pt x="18" y="59"/>
                    <a:pt x="18" y="61"/>
                  </a:cubicBezTo>
                  <a:cubicBezTo>
                    <a:pt x="18" y="61"/>
                    <a:pt x="19" y="69"/>
                    <a:pt x="18" y="70"/>
                  </a:cubicBezTo>
                  <a:cubicBezTo>
                    <a:pt x="18" y="70"/>
                    <a:pt x="16" y="73"/>
                    <a:pt x="13" y="71"/>
                  </a:cubicBezTo>
                  <a:cubicBezTo>
                    <a:pt x="13" y="71"/>
                    <a:pt x="3" y="62"/>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4" name="Freeform 16">
              <a:extLst>
                <a:ext uri="{FF2B5EF4-FFF2-40B4-BE49-F238E27FC236}">
                  <a16:creationId xmlns:a16="http://schemas.microsoft.com/office/drawing/2014/main" id="{3178CFDD-80A7-44EA-9CC4-3A3A960A0C08}"/>
                </a:ext>
              </a:extLst>
            </p:cNvPr>
            <p:cNvSpPr>
              <a:spLocks/>
            </p:cNvSpPr>
            <p:nvPr/>
          </p:nvSpPr>
          <p:spPr bwMode="auto">
            <a:xfrm>
              <a:off x="3746" y="1985"/>
              <a:ext cx="35" cy="60"/>
            </a:xfrm>
            <a:custGeom>
              <a:avLst/>
              <a:gdLst>
                <a:gd name="T0" fmla="*/ 7 w 18"/>
                <a:gd name="T1" fmla="*/ 5 h 31"/>
                <a:gd name="T2" fmla="*/ 8 w 18"/>
                <a:gd name="T3" fmla="*/ 2 h 31"/>
                <a:gd name="T4" fmla="*/ 11 w 18"/>
                <a:gd name="T5" fmla="*/ 3 h 31"/>
                <a:gd name="T6" fmla="*/ 18 w 18"/>
                <a:gd name="T7" fmla="*/ 25 h 31"/>
                <a:gd name="T8" fmla="*/ 11 w 18"/>
                <a:gd name="T9" fmla="*/ 28 h 31"/>
                <a:gd name="T10" fmla="*/ 7 w 18"/>
                <a:gd name="T11" fmla="*/ 25 h 31"/>
                <a:gd name="T12" fmla="*/ 2 w 18"/>
                <a:gd name="T13" fmla="*/ 25 h 31"/>
                <a:gd name="T14" fmla="*/ 2 w 18"/>
                <a:gd name="T15" fmla="*/ 22 h 31"/>
                <a:gd name="T16" fmla="*/ 7 w 18"/>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7" y="5"/>
                  </a:moveTo>
                  <a:cubicBezTo>
                    <a:pt x="7" y="5"/>
                    <a:pt x="6" y="4"/>
                    <a:pt x="8" y="2"/>
                  </a:cubicBezTo>
                  <a:cubicBezTo>
                    <a:pt x="8" y="2"/>
                    <a:pt x="10" y="0"/>
                    <a:pt x="11" y="3"/>
                  </a:cubicBezTo>
                  <a:cubicBezTo>
                    <a:pt x="11" y="3"/>
                    <a:pt x="18" y="18"/>
                    <a:pt x="18" y="25"/>
                  </a:cubicBezTo>
                  <a:cubicBezTo>
                    <a:pt x="18" y="25"/>
                    <a:pt x="17" y="31"/>
                    <a:pt x="11" y="28"/>
                  </a:cubicBezTo>
                  <a:cubicBezTo>
                    <a:pt x="11" y="28"/>
                    <a:pt x="9" y="27"/>
                    <a:pt x="7" y="25"/>
                  </a:cubicBezTo>
                  <a:cubicBezTo>
                    <a:pt x="7" y="25"/>
                    <a:pt x="5" y="26"/>
                    <a:pt x="2" y="25"/>
                  </a:cubicBezTo>
                  <a:cubicBezTo>
                    <a:pt x="2" y="25"/>
                    <a:pt x="0" y="24"/>
                    <a:pt x="2" y="22"/>
                  </a:cubicBezTo>
                  <a:cubicBezTo>
                    <a:pt x="2" y="22"/>
                    <a:pt x="7" y="1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5" name="Freeform 17">
              <a:extLst>
                <a:ext uri="{FF2B5EF4-FFF2-40B4-BE49-F238E27FC236}">
                  <a16:creationId xmlns:a16="http://schemas.microsoft.com/office/drawing/2014/main" id="{B5A09A22-D7FD-4216-8AC2-28EB69C5F314}"/>
                </a:ext>
              </a:extLst>
            </p:cNvPr>
            <p:cNvSpPr>
              <a:spLocks noEditPoints="1"/>
            </p:cNvSpPr>
            <p:nvPr/>
          </p:nvSpPr>
          <p:spPr bwMode="auto">
            <a:xfrm>
              <a:off x="3769" y="1956"/>
              <a:ext cx="218" cy="246"/>
            </a:xfrm>
            <a:custGeom>
              <a:avLst/>
              <a:gdLst>
                <a:gd name="T0" fmla="*/ 98 w 114"/>
                <a:gd name="T1" fmla="*/ 50 h 127"/>
                <a:gd name="T2" fmla="*/ 110 w 114"/>
                <a:gd name="T3" fmla="*/ 70 h 127"/>
                <a:gd name="T4" fmla="*/ 98 w 114"/>
                <a:gd name="T5" fmla="*/ 83 h 127"/>
                <a:gd name="T6" fmla="*/ 82 w 114"/>
                <a:gd name="T7" fmla="*/ 103 h 127"/>
                <a:gd name="T8" fmla="*/ 83 w 114"/>
                <a:gd name="T9" fmla="*/ 119 h 127"/>
                <a:gd name="T10" fmla="*/ 79 w 114"/>
                <a:gd name="T11" fmla="*/ 85 h 127"/>
                <a:gd name="T12" fmla="*/ 97 w 114"/>
                <a:gd name="T13" fmla="*/ 64 h 127"/>
                <a:gd name="T14" fmla="*/ 88 w 114"/>
                <a:gd name="T15" fmla="*/ 51 h 127"/>
                <a:gd name="T16" fmla="*/ 79 w 114"/>
                <a:gd name="T17" fmla="*/ 45 h 127"/>
                <a:gd name="T18" fmla="*/ 38 w 114"/>
                <a:gd name="T19" fmla="*/ 47 h 127"/>
                <a:gd name="T20" fmla="*/ 53 w 114"/>
                <a:gd name="T21" fmla="*/ 40 h 127"/>
                <a:gd name="T22" fmla="*/ 54 w 114"/>
                <a:gd name="T23" fmla="*/ 3 h 127"/>
                <a:gd name="T24" fmla="*/ 61 w 114"/>
                <a:gd name="T25" fmla="*/ 3 h 127"/>
                <a:gd name="T26" fmla="*/ 67 w 114"/>
                <a:gd name="T27" fmla="*/ 27 h 127"/>
                <a:gd name="T28" fmla="*/ 69 w 114"/>
                <a:gd name="T29" fmla="*/ 43 h 127"/>
                <a:gd name="T30" fmla="*/ 79 w 114"/>
                <a:gd name="T31" fmla="*/ 49 h 127"/>
                <a:gd name="T32" fmla="*/ 71 w 114"/>
                <a:gd name="T33" fmla="*/ 53 h 127"/>
                <a:gd name="T34" fmla="*/ 76 w 114"/>
                <a:gd name="T35" fmla="*/ 64 h 127"/>
                <a:gd name="T36" fmla="*/ 72 w 114"/>
                <a:gd name="T37" fmla="*/ 73 h 127"/>
                <a:gd name="T38" fmla="*/ 62 w 114"/>
                <a:gd name="T39" fmla="*/ 95 h 127"/>
                <a:gd name="T40" fmla="*/ 77 w 114"/>
                <a:gd name="T41" fmla="*/ 88 h 127"/>
                <a:gd name="T42" fmla="*/ 79 w 114"/>
                <a:gd name="T43" fmla="*/ 120 h 127"/>
                <a:gd name="T44" fmla="*/ 65 w 114"/>
                <a:gd name="T45" fmla="*/ 120 h 127"/>
                <a:gd name="T46" fmla="*/ 54 w 114"/>
                <a:gd name="T47" fmla="*/ 119 h 127"/>
                <a:gd name="T48" fmla="*/ 33 w 114"/>
                <a:gd name="T49" fmla="*/ 115 h 127"/>
                <a:gd name="T50" fmla="*/ 38 w 114"/>
                <a:gd name="T51" fmla="*/ 109 h 127"/>
                <a:gd name="T52" fmla="*/ 49 w 114"/>
                <a:gd name="T53" fmla="*/ 98 h 127"/>
                <a:gd name="T54" fmla="*/ 50 w 114"/>
                <a:gd name="T55" fmla="*/ 84 h 127"/>
                <a:gd name="T56" fmla="*/ 43 w 114"/>
                <a:gd name="T57" fmla="*/ 67 h 127"/>
                <a:gd name="T58" fmla="*/ 51 w 114"/>
                <a:gd name="T59" fmla="*/ 61 h 127"/>
                <a:gd name="T60" fmla="*/ 53 w 114"/>
                <a:gd name="T61" fmla="*/ 50 h 127"/>
                <a:gd name="T62" fmla="*/ 35 w 114"/>
                <a:gd name="T63" fmla="*/ 59 h 127"/>
                <a:gd name="T64" fmla="*/ 33 w 114"/>
                <a:gd name="T65" fmla="*/ 51 h 127"/>
                <a:gd name="T66" fmla="*/ 0 w 114"/>
                <a:gd name="T67" fmla="*/ 78 h 127"/>
                <a:gd name="T68" fmla="*/ 0 w 114"/>
                <a:gd name="T69" fmla="*/ 76 h 127"/>
                <a:gd name="T70" fmla="*/ 13 w 114"/>
                <a:gd name="T71" fmla="*/ 63 h 127"/>
                <a:gd name="T72" fmla="*/ 33 w 114"/>
                <a:gd name="T73" fmla="*/ 51 h 127"/>
                <a:gd name="T74" fmla="*/ 30 w 114"/>
                <a:gd name="T75" fmla="*/ 63 h 127"/>
                <a:gd name="T76" fmla="*/ 18 w 114"/>
                <a:gd name="T77" fmla="*/ 69 h 127"/>
                <a:gd name="T78" fmla="*/ 12 w 114"/>
                <a:gd name="T79" fmla="*/ 86 h 127"/>
                <a:gd name="T80" fmla="*/ 26 w 114"/>
                <a:gd name="T81" fmla="*/ 106 h 127"/>
                <a:gd name="T82" fmla="*/ 33 w 114"/>
                <a:gd name="T83" fmla="*/ 115 h 127"/>
                <a:gd name="T84" fmla="*/ 13 w 114"/>
                <a:gd name="T85" fmla="*/ 98 h 127"/>
                <a:gd name="T86" fmla="*/ 3 w 114"/>
                <a:gd name="T87" fmla="*/ 8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27">
                  <a:moveTo>
                    <a:pt x="79" y="45"/>
                  </a:moveTo>
                  <a:cubicBezTo>
                    <a:pt x="86" y="47"/>
                    <a:pt x="95" y="49"/>
                    <a:pt x="98" y="50"/>
                  </a:cubicBezTo>
                  <a:cubicBezTo>
                    <a:pt x="98" y="50"/>
                    <a:pt x="106" y="52"/>
                    <a:pt x="112" y="63"/>
                  </a:cubicBezTo>
                  <a:cubicBezTo>
                    <a:pt x="112" y="63"/>
                    <a:pt x="114" y="64"/>
                    <a:pt x="110" y="70"/>
                  </a:cubicBezTo>
                  <a:cubicBezTo>
                    <a:pt x="110" y="70"/>
                    <a:pt x="106" y="75"/>
                    <a:pt x="101" y="77"/>
                  </a:cubicBezTo>
                  <a:cubicBezTo>
                    <a:pt x="101" y="77"/>
                    <a:pt x="99" y="78"/>
                    <a:pt x="98" y="83"/>
                  </a:cubicBezTo>
                  <a:cubicBezTo>
                    <a:pt x="98" y="83"/>
                    <a:pt x="91" y="93"/>
                    <a:pt x="87" y="95"/>
                  </a:cubicBezTo>
                  <a:cubicBezTo>
                    <a:pt x="87" y="95"/>
                    <a:pt x="81" y="97"/>
                    <a:pt x="82" y="103"/>
                  </a:cubicBezTo>
                  <a:cubicBezTo>
                    <a:pt x="82" y="103"/>
                    <a:pt x="88" y="109"/>
                    <a:pt x="86" y="117"/>
                  </a:cubicBezTo>
                  <a:cubicBezTo>
                    <a:pt x="86" y="117"/>
                    <a:pt x="86" y="119"/>
                    <a:pt x="83" y="119"/>
                  </a:cubicBezTo>
                  <a:cubicBezTo>
                    <a:pt x="83" y="119"/>
                    <a:pt x="82" y="119"/>
                    <a:pt x="79" y="120"/>
                  </a:cubicBezTo>
                  <a:cubicBezTo>
                    <a:pt x="79" y="85"/>
                    <a:pt x="79" y="85"/>
                    <a:pt x="79" y="85"/>
                  </a:cubicBezTo>
                  <a:cubicBezTo>
                    <a:pt x="83" y="81"/>
                    <a:pt x="89" y="76"/>
                    <a:pt x="89" y="76"/>
                  </a:cubicBezTo>
                  <a:cubicBezTo>
                    <a:pt x="90" y="73"/>
                    <a:pt x="97" y="64"/>
                    <a:pt x="97" y="64"/>
                  </a:cubicBezTo>
                  <a:cubicBezTo>
                    <a:pt x="98" y="63"/>
                    <a:pt x="97" y="59"/>
                    <a:pt x="97" y="59"/>
                  </a:cubicBezTo>
                  <a:cubicBezTo>
                    <a:pt x="97" y="57"/>
                    <a:pt x="88" y="51"/>
                    <a:pt x="88" y="51"/>
                  </a:cubicBezTo>
                  <a:cubicBezTo>
                    <a:pt x="87" y="50"/>
                    <a:pt x="83" y="50"/>
                    <a:pt x="79" y="49"/>
                  </a:cubicBezTo>
                  <a:lnTo>
                    <a:pt x="79" y="45"/>
                  </a:lnTo>
                  <a:close/>
                  <a:moveTo>
                    <a:pt x="33" y="51"/>
                  </a:moveTo>
                  <a:cubicBezTo>
                    <a:pt x="35" y="50"/>
                    <a:pt x="37" y="48"/>
                    <a:pt x="38" y="47"/>
                  </a:cubicBezTo>
                  <a:cubicBezTo>
                    <a:pt x="38" y="47"/>
                    <a:pt x="42" y="44"/>
                    <a:pt x="46" y="43"/>
                  </a:cubicBezTo>
                  <a:cubicBezTo>
                    <a:pt x="46" y="43"/>
                    <a:pt x="53" y="42"/>
                    <a:pt x="53" y="40"/>
                  </a:cubicBezTo>
                  <a:cubicBezTo>
                    <a:pt x="53" y="40"/>
                    <a:pt x="54" y="34"/>
                    <a:pt x="54" y="32"/>
                  </a:cubicBezTo>
                  <a:cubicBezTo>
                    <a:pt x="54" y="3"/>
                    <a:pt x="54" y="3"/>
                    <a:pt x="54" y="3"/>
                  </a:cubicBezTo>
                  <a:cubicBezTo>
                    <a:pt x="54" y="3"/>
                    <a:pt x="54" y="0"/>
                    <a:pt x="57" y="2"/>
                  </a:cubicBezTo>
                  <a:cubicBezTo>
                    <a:pt x="57" y="2"/>
                    <a:pt x="58" y="4"/>
                    <a:pt x="61" y="3"/>
                  </a:cubicBezTo>
                  <a:cubicBezTo>
                    <a:pt x="61" y="3"/>
                    <a:pt x="64" y="3"/>
                    <a:pt x="65" y="10"/>
                  </a:cubicBezTo>
                  <a:cubicBezTo>
                    <a:pt x="65" y="10"/>
                    <a:pt x="67" y="19"/>
                    <a:pt x="67" y="27"/>
                  </a:cubicBezTo>
                  <a:cubicBezTo>
                    <a:pt x="67" y="27"/>
                    <a:pt x="67" y="37"/>
                    <a:pt x="67" y="39"/>
                  </a:cubicBezTo>
                  <a:cubicBezTo>
                    <a:pt x="67" y="39"/>
                    <a:pt x="66" y="42"/>
                    <a:pt x="69" y="43"/>
                  </a:cubicBezTo>
                  <a:cubicBezTo>
                    <a:pt x="69" y="43"/>
                    <a:pt x="74" y="44"/>
                    <a:pt x="79" y="45"/>
                  </a:cubicBezTo>
                  <a:cubicBezTo>
                    <a:pt x="79" y="49"/>
                    <a:pt x="79" y="49"/>
                    <a:pt x="79" y="49"/>
                  </a:cubicBezTo>
                  <a:cubicBezTo>
                    <a:pt x="76" y="48"/>
                    <a:pt x="73" y="48"/>
                    <a:pt x="73" y="48"/>
                  </a:cubicBezTo>
                  <a:cubicBezTo>
                    <a:pt x="67" y="47"/>
                    <a:pt x="71" y="53"/>
                    <a:pt x="71" y="53"/>
                  </a:cubicBezTo>
                  <a:cubicBezTo>
                    <a:pt x="72" y="55"/>
                    <a:pt x="74" y="60"/>
                    <a:pt x="74" y="60"/>
                  </a:cubicBezTo>
                  <a:cubicBezTo>
                    <a:pt x="74" y="63"/>
                    <a:pt x="76" y="64"/>
                    <a:pt x="76" y="64"/>
                  </a:cubicBezTo>
                  <a:cubicBezTo>
                    <a:pt x="78" y="67"/>
                    <a:pt x="75" y="70"/>
                    <a:pt x="75" y="70"/>
                  </a:cubicBezTo>
                  <a:cubicBezTo>
                    <a:pt x="74" y="71"/>
                    <a:pt x="72" y="73"/>
                    <a:pt x="72" y="73"/>
                  </a:cubicBezTo>
                  <a:cubicBezTo>
                    <a:pt x="70" y="79"/>
                    <a:pt x="64" y="83"/>
                    <a:pt x="64" y="83"/>
                  </a:cubicBezTo>
                  <a:cubicBezTo>
                    <a:pt x="59" y="86"/>
                    <a:pt x="62" y="95"/>
                    <a:pt x="62" y="95"/>
                  </a:cubicBezTo>
                  <a:cubicBezTo>
                    <a:pt x="64" y="101"/>
                    <a:pt x="73" y="91"/>
                    <a:pt x="73" y="91"/>
                  </a:cubicBezTo>
                  <a:cubicBezTo>
                    <a:pt x="75" y="89"/>
                    <a:pt x="77" y="88"/>
                    <a:pt x="77" y="88"/>
                  </a:cubicBezTo>
                  <a:cubicBezTo>
                    <a:pt x="77" y="88"/>
                    <a:pt x="78" y="86"/>
                    <a:pt x="79" y="85"/>
                  </a:cubicBezTo>
                  <a:cubicBezTo>
                    <a:pt x="79" y="120"/>
                    <a:pt x="79" y="120"/>
                    <a:pt x="79" y="120"/>
                  </a:cubicBezTo>
                  <a:cubicBezTo>
                    <a:pt x="79" y="120"/>
                    <a:pt x="77" y="120"/>
                    <a:pt x="76" y="120"/>
                  </a:cubicBezTo>
                  <a:cubicBezTo>
                    <a:pt x="76" y="120"/>
                    <a:pt x="70" y="121"/>
                    <a:pt x="65" y="120"/>
                  </a:cubicBezTo>
                  <a:cubicBezTo>
                    <a:pt x="65" y="120"/>
                    <a:pt x="61" y="120"/>
                    <a:pt x="57" y="119"/>
                  </a:cubicBezTo>
                  <a:cubicBezTo>
                    <a:pt x="57" y="119"/>
                    <a:pt x="56" y="118"/>
                    <a:pt x="54" y="119"/>
                  </a:cubicBezTo>
                  <a:cubicBezTo>
                    <a:pt x="54" y="119"/>
                    <a:pt x="44" y="127"/>
                    <a:pt x="36" y="118"/>
                  </a:cubicBezTo>
                  <a:cubicBezTo>
                    <a:pt x="36" y="118"/>
                    <a:pt x="34" y="116"/>
                    <a:pt x="33" y="115"/>
                  </a:cubicBezTo>
                  <a:cubicBezTo>
                    <a:pt x="33" y="108"/>
                    <a:pt x="33" y="108"/>
                    <a:pt x="33" y="108"/>
                  </a:cubicBezTo>
                  <a:cubicBezTo>
                    <a:pt x="34" y="109"/>
                    <a:pt x="36" y="109"/>
                    <a:pt x="38" y="109"/>
                  </a:cubicBezTo>
                  <a:cubicBezTo>
                    <a:pt x="45" y="109"/>
                    <a:pt x="46" y="103"/>
                    <a:pt x="46" y="103"/>
                  </a:cubicBezTo>
                  <a:cubicBezTo>
                    <a:pt x="45" y="101"/>
                    <a:pt x="49" y="98"/>
                    <a:pt x="49" y="98"/>
                  </a:cubicBezTo>
                  <a:cubicBezTo>
                    <a:pt x="51" y="96"/>
                    <a:pt x="51" y="94"/>
                    <a:pt x="51" y="94"/>
                  </a:cubicBezTo>
                  <a:cubicBezTo>
                    <a:pt x="50" y="91"/>
                    <a:pt x="50" y="84"/>
                    <a:pt x="50" y="84"/>
                  </a:cubicBezTo>
                  <a:cubicBezTo>
                    <a:pt x="47" y="82"/>
                    <a:pt x="41" y="75"/>
                    <a:pt x="41" y="75"/>
                  </a:cubicBezTo>
                  <a:cubicBezTo>
                    <a:pt x="37" y="67"/>
                    <a:pt x="43" y="67"/>
                    <a:pt x="43" y="67"/>
                  </a:cubicBezTo>
                  <a:cubicBezTo>
                    <a:pt x="46" y="68"/>
                    <a:pt x="47" y="67"/>
                    <a:pt x="47" y="67"/>
                  </a:cubicBezTo>
                  <a:cubicBezTo>
                    <a:pt x="51" y="67"/>
                    <a:pt x="51" y="61"/>
                    <a:pt x="51" y="61"/>
                  </a:cubicBezTo>
                  <a:cubicBezTo>
                    <a:pt x="51" y="58"/>
                    <a:pt x="52" y="56"/>
                    <a:pt x="52" y="56"/>
                  </a:cubicBezTo>
                  <a:cubicBezTo>
                    <a:pt x="54" y="50"/>
                    <a:pt x="53" y="50"/>
                    <a:pt x="53" y="50"/>
                  </a:cubicBezTo>
                  <a:cubicBezTo>
                    <a:pt x="50" y="45"/>
                    <a:pt x="47" y="50"/>
                    <a:pt x="47" y="50"/>
                  </a:cubicBezTo>
                  <a:cubicBezTo>
                    <a:pt x="45" y="53"/>
                    <a:pt x="35" y="59"/>
                    <a:pt x="35" y="59"/>
                  </a:cubicBezTo>
                  <a:cubicBezTo>
                    <a:pt x="34" y="59"/>
                    <a:pt x="33" y="60"/>
                    <a:pt x="33" y="60"/>
                  </a:cubicBezTo>
                  <a:lnTo>
                    <a:pt x="33" y="51"/>
                  </a:lnTo>
                  <a:close/>
                  <a:moveTo>
                    <a:pt x="3" y="82"/>
                  </a:moveTo>
                  <a:cubicBezTo>
                    <a:pt x="3" y="82"/>
                    <a:pt x="0" y="81"/>
                    <a:pt x="0" y="78"/>
                  </a:cubicBezTo>
                  <a:cubicBezTo>
                    <a:pt x="0" y="78"/>
                    <a:pt x="0" y="78"/>
                    <a:pt x="0" y="78"/>
                  </a:cubicBezTo>
                  <a:cubicBezTo>
                    <a:pt x="0" y="77"/>
                    <a:pt x="0" y="77"/>
                    <a:pt x="0" y="76"/>
                  </a:cubicBezTo>
                  <a:cubicBezTo>
                    <a:pt x="0" y="76"/>
                    <a:pt x="0" y="74"/>
                    <a:pt x="5" y="69"/>
                  </a:cubicBezTo>
                  <a:cubicBezTo>
                    <a:pt x="5" y="69"/>
                    <a:pt x="9" y="65"/>
                    <a:pt x="13" y="63"/>
                  </a:cubicBezTo>
                  <a:cubicBezTo>
                    <a:pt x="13" y="63"/>
                    <a:pt x="22" y="57"/>
                    <a:pt x="28" y="55"/>
                  </a:cubicBezTo>
                  <a:cubicBezTo>
                    <a:pt x="28" y="55"/>
                    <a:pt x="30" y="53"/>
                    <a:pt x="33" y="51"/>
                  </a:cubicBezTo>
                  <a:cubicBezTo>
                    <a:pt x="33" y="60"/>
                    <a:pt x="33" y="60"/>
                    <a:pt x="33" y="60"/>
                  </a:cubicBezTo>
                  <a:cubicBezTo>
                    <a:pt x="31" y="62"/>
                    <a:pt x="30" y="63"/>
                    <a:pt x="30" y="63"/>
                  </a:cubicBezTo>
                  <a:cubicBezTo>
                    <a:pt x="26" y="62"/>
                    <a:pt x="22" y="65"/>
                    <a:pt x="22" y="65"/>
                  </a:cubicBezTo>
                  <a:cubicBezTo>
                    <a:pt x="17" y="67"/>
                    <a:pt x="18" y="69"/>
                    <a:pt x="18" y="69"/>
                  </a:cubicBezTo>
                  <a:cubicBezTo>
                    <a:pt x="17" y="72"/>
                    <a:pt x="14" y="78"/>
                    <a:pt x="14" y="78"/>
                  </a:cubicBezTo>
                  <a:cubicBezTo>
                    <a:pt x="13" y="79"/>
                    <a:pt x="12" y="84"/>
                    <a:pt x="12" y="86"/>
                  </a:cubicBezTo>
                  <a:cubicBezTo>
                    <a:pt x="12" y="86"/>
                    <a:pt x="14" y="92"/>
                    <a:pt x="14" y="92"/>
                  </a:cubicBezTo>
                  <a:cubicBezTo>
                    <a:pt x="16" y="97"/>
                    <a:pt x="26" y="106"/>
                    <a:pt x="26" y="106"/>
                  </a:cubicBezTo>
                  <a:cubicBezTo>
                    <a:pt x="28" y="107"/>
                    <a:pt x="30" y="108"/>
                    <a:pt x="33" y="108"/>
                  </a:cubicBezTo>
                  <a:cubicBezTo>
                    <a:pt x="33" y="115"/>
                    <a:pt x="33" y="115"/>
                    <a:pt x="33" y="115"/>
                  </a:cubicBezTo>
                  <a:cubicBezTo>
                    <a:pt x="31" y="113"/>
                    <a:pt x="29" y="111"/>
                    <a:pt x="27" y="111"/>
                  </a:cubicBezTo>
                  <a:cubicBezTo>
                    <a:pt x="27" y="111"/>
                    <a:pt x="17" y="102"/>
                    <a:pt x="13" y="98"/>
                  </a:cubicBezTo>
                  <a:cubicBezTo>
                    <a:pt x="13" y="98"/>
                    <a:pt x="7" y="92"/>
                    <a:pt x="7" y="87"/>
                  </a:cubicBezTo>
                  <a:cubicBezTo>
                    <a:pt x="7" y="87"/>
                    <a:pt x="6" y="82"/>
                    <a:pt x="3"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6" name="Freeform 18">
              <a:extLst>
                <a:ext uri="{FF2B5EF4-FFF2-40B4-BE49-F238E27FC236}">
                  <a16:creationId xmlns:a16="http://schemas.microsoft.com/office/drawing/2014/main" id="{A164C97F-868F-486A-B49F-DACD67C738F0}"/>
                </a:ext>
              </a:extLst>
            </p:cNvPr>
            <p:cNvSpPr>
              <a:spLocks/>
            </p:cNvSpPr>
            <p:nvPr/>
          </p:nvSpPr>
          <p:spPr bwMode="auto">
            <a:xfrm>
              <a:off x="3397" y="1954"/>
              <a:ext cx="212" cy="261"/>
            </a:xfrm>
            <a:custGeom>
              <a:avLst/>
              <a:gdLst>
                <a:gd name="T0" fmla="*/ 92 w 111"/>
                <a:gd name="T1" fmla="*/ 4 h 135"/>
                <a:gd name="T2" fmla="*/ 108 w 111"/>
                <a:gd name="T3" fmla="*/ 13 h 135"/>
                <a:gd name="T4" fmla="*/ 106 w 111"/>
                <a:gd name="T5" fmla="*/ 20 h 135"/>
                <a:gd name="T6" fmla="*/ 98 w 111"/>
                <a:gd name="T7" fmla="*/ 25 h 135"/>
                <a:gd name="T8" fmla="*/ 93 w 111"/>
                <a:gd name="T9" fmla="*/ 28 h 135"/>
                <a:gd name="T10" fmla="*/ 68 w 111"/>
                <a:gd name="T11" fmla="*/ 65 h 135"/>
                <a:gd name="T12" fmla="*/ 48 w 111"/>
                <a:gd name="T13" fmla="*/ 97 h 135"/>
                <a:gd name="T14" fmla="*/ 27 w 111"/>
                <a:gd name="T15" fmla="*/ 124 h 135"/>
                <a:gd name="T16" fmla="*/ 23 w 111"/>
                <a:gd name="T17" fmla="*/ 128 h 135"/>
                <a:gd name="T18" fmla="*/ 20 w 111"/>
                <a:gd name="T19" fmla="*/ 132 h 135"/>
                <a:gd name="T20" fmla="*/ 13 w 111"/>
                <a:gd name="T21" fmla="*/ 135 h 135"/>
                <a:gd name="T22" fmla="*/ 8 w 111"/>
                <a:gd name="T23" fmla="*/ 134 h 135"/>
                <a:gd name="T24" fmla="*/ 3 w 111"/>
                <a:gd name="T25" fmla="*/ 134 h 135"/>
                <a:gd name="T26" fmla="*/ 4 w 111"/>
                <a:gd name="T27" fmla="*/ 132 h 135"/>
                <a:gd name="T28" fmla="*/ 6 w 111"/>
                <a:gd name="T29" fmla="*/ 130 h 135"/>
                <a:gd name="T30" fmla="*/ 8 w 111"/>
                <a:gd name="T31" fmla="*/ 129 h 135"/>
                <a:gd name="T32" fmla="*/ 9 w 111"/>
                <a:gd name="T33" fmla="*/ 128 h 135"/>
                <a:gd name="T34" fmla="*/ 11 w 111"/>
                <a:gd name="T35" fmla="*/ 125 h 135"/>
                <a:gd name="T36" fmla="*/ 13 w 111"/>
                <a:gd name="T37" fmla="*/ 123 h 135"/>
                <a:gd name="T38" fmla="*/ 31 w 111"/>
                <a:gd name="T39" fmla="*/ 102 h 135"/>
                <a:gd name="T40" fmla="*/ 48 w 111"/>
                <a:gd name="T41" fmla="*/ 77 h 135"/>
                <a:gd name="T42" fmla="*/ 58 w 111"/>
                <a:gd name="T43" fmla="*/ 61 h 135"/>
                <a:gd name="T44" fmla="*/ 78 w 111"/>
                <a:gd name="T45" fmla="*/ 28 h 135"/>
                <a:gd name="T46" fmla="*/ 58 w 111"/>
                <a:gd name="T47" fmla="*/ 17 h 135"/>
                <a:gd name="T48" fmla="*/ 61 w 111"/>
                <a:gd name="T49" fmla="*/ 16 h 135"/>
                <a:gd name="T50" fmla="*/ 81 w 111"/>
                <a:gd name="T51" fmla="*/ 13 h 135"/>
                <a:gd name="T52" fmla="*/ 92 w 111"/>
                <a:gd name="T5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35">
                  <a:moveTo>
                    <a:pt x="92" y="4"/>
                  </a:moveTo>
                  <a:cubicBezTo>
                    <a:pt x="92" y="4"/>
                    <a:pt x="100" y="0"/>
                    <a:pt x="108" y="13"/>
                  </a:cubicBezTo>
                  <a:cubicBezTo>
                    <a:pt x="108" y="13"/>
                    <a:pt x="111" y="20"/>
                    <a:pt x="106" y="20"/>
                  </a:cubicBezTo>
                  <a:cubicBezTo>
                    <a:pt x="106" y="20"/>
                    <a:pt x="102" y="21"/>
                    <a:pt x="98" y="25"/>
                  </a:cubicBezTo>
                  <a:cubicBezTo>
                    <a:pt x="97" y="25"/>
                    <a:pt x="94" y="25"/>
                    <a:pt x="93" y="28"/>
                  </a:cubicBezTo>
                  <a:cubicBezTo>
                    <a:pt x="93" y="28"/>
                    <a:pt x="85" y="42"/>
                    <a:pt x="68" y="65"/>
                  </a:cubicBezTo>
                  <a:cubicBezTo>
                    <a:pt x="68" y="65"/>
                    <a:pt x="59" y="77"/>
                    <a:pt x="48" y="97"/>
                  </a:cubicBezTo>
                  <a:cubicBezTo>
                    <a:pt x="48" y="97"/>
                    <a:pt x="40" y="113"/>
                    <a:pt x="27" y="124"/>
                  </a:cubicBezTo>
                  <a:cubicBezTo>
                    <a:pt x="27" y="124"/>
                    <a:pt x="23" y="127"/>
                    <a:pt x="23" y="128"/>
                  </a:cubicBezTo>
                  <a:cubicBezTo>
                    <a:pt x="23" y="128"/>
                    <a:pt x="22" y="130"/>
                    <a:pt x="20" y="132"/>
                  </a:cubicBezTo>
                  <a:cubicBezTo>
                    <a:pt x="20" y="132"/>
                    <a:pt x="17" y="135"/>
                    <a:pt x="13" y="135"/>
                  </a:cubicBezTo>
                  <a:cubicBezTo>
                    <a:pt x="13" y="135"/>
                    <a:pt x="10" y="134"/>
                    <a:pt x="8" y="134"/>
                  </a:cubicBezTo>
                  <a:cubicBezTo>
                    <a:pt x="8" y="134"/>
                    <a:pt x="5" y="134"/>
                    <a:pt x="3" y="134"/>
                  </a:cubicBezTo>
                  <a:cubicBezTo>
                    <a:pt x="3" y="134"/>
                    <a:pt x="0" y="135"/>
                    <a:pt x="4" y="132"/>
                  </a:cubicBezTo>
                  <a:cubicBezTo>
                    <a:pt x="4" y="132"/>
                    <a:pt x="4" y="131"/>
                    <a:pt x="6" y="130"/>
                  </a:cubicBezTo>
                  <a:cubicBezTo>
                    <a:pt x="6" y="130"/>
                    <a:pt x="7" y="130"/>
                    <a:pt x="8" y="129"/>
                  </a:cubicBezTo>
                  <a:cubicBezTo>
                    <a:pt x="8" y="129"/>
                    <a:pt x="7" y="128"/>
                    <a:pt x="9" y="128"/>
                  </a:cubicBezTo>
                  <a:cubicBezTo>
                    <a:pt x="9" y="128"/>
                    <a:pt x="11" y="129"/>
                    <a:pt x="11" y="125"/>
                  </a:cubicBezTo>
                  <a:cubicBezTo>
                    <a:pt x="11" y="125"/>
                    <a:pt x="11" y="124"/>
                    <a:pt x="13" y="123"/>
                  </a:cubicBezTo>
                  <a:cubicBezTo>
                    <a:pt x="13" y="123"/>
                    <a:pt x="19" y="118"/>
                    <a:pt x="31" y="102"/>
                  </a:cubicBezTo>
                  <a:cubicBezTo>
                    <a:pt x="31" y="102"/>
                    <a:pt x="42" y="89"/>
                    <a:pt x="48" y="77"/>
                  </a:cubicBezTo>
                  <a:cubicBezTo>
                    <a:pt x="48" y="77"/>
                    <a:pt x="53" y="69"/>
                    <a:pt x="58" y="61"/>
                  </a:cubicBezTo>
                  <a:cubicBezTo>
                    <a:pt x="58" y="61"/>
                    <a:pt x="75" y="34"/>
                    <a:pt x="78" y="28"/>
                  </a:cubicBezTo>
                  <a:cubicBezTo>
                    <a:pt x="78" y="28"/>
                    <a:pt x="59" y="25"/>
                    <a:pt x="58" y="17"/>
                  </a:cubicBezTo>
                  <a:cubicBezTo>
                    <a:pt x="58" y="17"/>
                    <a:pt x="58" y="14"/>
                    <a:pt x="61" y="16"/>
                  </a:cubicBezTo>
                  <a:cubicBezTo>
                    <a:pt x="61" y="16"/>
                    <a:pt x="70" y="20"/>
                    <a:pt x="81" y="13"/>
                  </a:cubicBezTo>
                  <a:cubicBezTo>
                    <a:pt x="81" y="13"/>
                    <a:pt x="87" y="11"/>
                    <a:pt x="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7" name="Freeform 19">
              <a:extLst>
                <a:ext uri="{FF2B5EF4-FFF2-40B4-BE49-F238E27FC236}">
                  <a16:creationId xmlns:a16="http://schemas.microsoft.com/office/drawing/2014/main" id="{3525F539-453F-469B-909E-727D1C73FB00}"/>
                </a:ext>
              </a:extLst>
            </p:cNvPr>
            <p:cNvSpPr>
              <a:spLocks/>
            </p:cNvSpPr>
            <p:nvPr/>
          </p:nvSpPr>
          <p:spPr bwMode="auto">
            <a:xfrm>
              <a:off x="3508" y="2093"/>
              <a:ext cx="158" cy="118"/>
            </a:xfrm>
            <a:custGeom>
              <a:avLst/>
              <a:gdLst>
                <a:gd name="T0" fmla="*/ 11 w 83"/>
                <a:gd name="T1" fmla="*/ 29 h 61"/>
                <a:gd name="T2" fmla="*/ 4 w 83"/>
                <a:gd name="T3" fmla="*/ 21 h 61"/>
                <a:gd name="T4" fmla="*/ 20 w 83"/>
                <a:gd name="T5" fmla="*/ 27 h 61"/>
                <a:gd name="T6" fmla="*/ 23 w 83"/>
                <a:gd name="T7" fmla="*/ 33 h 61"/>
                <a:gd name="T8" fmla="*/ 33 w 83"/>
                <a:gd name="T9" fmla="*/ 46 h 61"/>
                <a:gd name="T10" fmla="*/ 34 w 83"/>
                <a:gd name="T11" fmla="*/ 44 h 61"/>
                <a:gd name="T12" fmla="*/ 34 w 83"/>
                <a:gd name="T13" fmla="*/ 39 h 61"/>
                <a:gd name="T14" fmla="*/ 38 w 83"/>
                <a:gd name="T15" fmla="*/ 36 h 61"/>
                <a:gd name="T16" fmla="*/ 40 w 83"/>
                <a:gd name="T17" fmla="*/ 35 h 61"/>
                <a:gd name="T18" fmla="*/ 47 w 83"/>
                <a:gd name="T19" fmla="*/ 26 h 61"/>
                <a:gd name="T20" fmla="*/ 47 w 83"/>
                <a:gd name="T21" fmla="*/ 19 h 61"/>
                <a:gd name="T22" fmla="*/ 37 w 83"/>
                <a:gd name="T23" fmla="*/ 13 h 61"/>
                <a:gd name="T24" fmla="*/ 35 w 83"/>
                <a:gd name="T25" fmla="*/ 11 h 61"/>
                <a:gd name="T26" fmla="*/ 42 w 83"/>
                <a:gd name="T27" fmla="*/ 10 h 61"/>
                <a:gd name="T28" fmla="*/ 55 w 83"/>
                <a:gd name="T29" fmla="*/ 4 h 61"/>
                <a:gd name="T30" fmla="*/ 59 w 83"/>
                <a:gd name="T31" fmla="*/ 1 h 61"/>
                <a:gd name="T32" fmla="*/ 68 w 83"/>
                <a:gd name="T33" fmla="*/ 3 h 61"/>
                <a:gd name="T34" fmla="*/ 81 w 83"/>
                <a:gd name="T35" fmla="*/ 15 h 61"/>
                <a:gd name="T36" fmla="*/ 82 w 83"/>
                <a:gd name="T37" fmla="*/ 18 h 61"/>
                <a:gd name="T38" fmla="*/ 78 w 83"/>
                <a:gd name="T39" fmla="*/ 23 h 61"/>
                <a:gd name="T40" fmla="*/ 66 w 83"/>
                <a:gd name="T41" fmla="*/ 34 h 61"/>
                <a:gd name="T42" fmla="*/ 64 w 83"/>
                <a:gd name="T43" fmla="*/ 46 h 61"/>
                <a:gd name="T44" fmla="*/ 62 w 83"/>
                <a:gd name="T45" fmla="*/ 53 h 61"/>
                <a:gd name="T46" fmla="*/ 55 w 83"/>
                <a:gd name="T47" fmla="*/ 55 h 61"/>
                <a:gd name="T48" fmla="*/ 46 w 83"/>
                <a:gd name="T49" fmla="*/ 59 h 61"/>
                <a:gd name="T50" fmla="*/ 43 w 83"/>
                <a:gd name="T51" fmla="*/ 59 h 61"/>
                <a:gd name="T52" fmla="*/ 40 w 83"/>
                <a:gd name="T53" fmla="*/ 58 h 61"/>
                <a:gd name="T54" fmla="*/ 38 w 83"/>
                <a:gd name="T55" fmla="*/ 55 h 61"/>
                <a:gd name="T56" fmla="*/ 33 w 83"/>
                <a:gd name="T57" fmla="*/ 51 h 61"/>
                <a:gd name="T58" fmla="*/ 29 w 83"/>
                <a:gd name="T59" fmla="*/ 49 h 61"/>
                <a:gd name="T60" fmla="*/ 20 w 83"/>
                <a:gd name="T61" fmla="*/ 35 h 61"/>
                <a:gd name="T62" fmla="*/ 11 w 83"/>
                <a:gd name="T6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11" y="29"/>
                  </a:moveTo>
                  <a:cubicBezTo>
                    <a:pt x="11" y="29"/>
                    <a:pt x="0" y="23"/>
                    <a:pt x="4" y="21"/>
                  </a:cubicBezTo>
                  <a:cubicBezTo>
                    <a:pt x="4" y="21"/>
                    <a:pt x="12" y="18"/>
                    <a:pt x="20" y="27"/>
                  </a:cubicBezTo>
                  <a:cubicBezTo>
                    <a:pt x="20" y="27"/>
                    <a:pt x="21" y="30"/>
                    <a:pt x="23" y="33"/>
                  </a:cubicBezTo>
                  <a:cubicBezTo>
                    <a:pt x="23" y="33"/>
                    <a:pt x="24" y="36"/>
                    <a:pt x="33" y="46"/>
                  </a:cubicBezTo>
                  <a:cubicBezTo>
                    <a:pt x="33" y="46"/>
                    <a:pt x="34" y="47"/>
                    <a:pt x="34" y="44"/>
                  </a:cubicBezTo>
                  <a:cubicBezTo>
                    <a:pt x="34" y="39"/>
                    <a:pt x="34" y="39"/>
                    <a:pt x="34" y="39"/>
                  </a:cubicBezTo>
                  <a:cubicBezTo>
                    <a:pt x="34" y="39"/>
                    <a:pt x="36" y="35"/>
                    <a:pt x="38" y="36"/>
                  </a:cubicBezTo>
                  <a:cubicBezTo>
                    <a:pt x="38" y="36"/>
                    <a:pt x="39" y="37"/>
                    <a:pt x="40" y="35"/>
                  </a:cubicBezTo>
                  <a:cubicBezTo>
                    <a:pt x="40" y="35"/>
                    <a:pt x="45" y="31"/>
                    <a:pt x="47" y="26"/>
                  </a:cubicBezTo>
                  <a:cubicBezTo>
                    <a:pt x="47" y="26"/>
                    <a:pt x="50" y="21"/>
                    <a:pt x="47" y="19"/>
                  </a:cubicBezTo>
                  <a:cubicBezTo>
                    <a:pt x="47" y="19"/>
                    <a:pt x="40" y="15"/>
                    <a:pt x="37" y="13"/>
                  </a:cubicBezTo>
                  <a:cubicBezTo>
                    <a:pt x="37" y="13"/>
                    <a:pt x="33" y="12"/>
                    <a:pt x="35" y="11"/>
                  </a:cubicBezTo>
                  <a:cubicBezTo>
                    <a:pt x="35" y="11"/>
                    <a:pt x="37" y="10"/>
                    <a:pt x="42" y="10"/>
                  </a:cubicBezTo>
                  <a:cubicBezTo>
                    <a:pt x="42" y="10"/>
                    <a:pt x="53" y="8"/>
                    <a:pt x="55" y="4"/>
                  </a:cubicBezTo>
                  <a:cubicBezTo>
                    <a:pt x="55" y="4"/>
                    <a:pt x="56" y="0"/>
                    <a:pt x="59" y="1"/>
                  </a:cubicBezTo>
                  <a:cubicBezTo>
                    <a:pt x="59" y="1"/>
                    <a:pt x="65" y="4"/>
                    <a:pt x="68" y="3"/>
                  </a:cubicBezTo>
                  <a:cubicBezTo>
                    <a:pt x="68" y="3"/>
                    <a:pt x="79" y="3"/>
                    <a:pt x="81" y="15"/>
                  </a:cubicBezTo>
                  <a:cubicBezTo>
                    <a:pt x="81" y="15"/>
                    <a:pt x="81" y="17"/>
                    <a:pt x="82" y="18"/>
                  </a:cubicBezTo>
                  <a:cubicBezTo>
                    <a:pt x="82" y="18"/>
                    <a:pt x="83" y="22"/>
                    <a:pt x="78" y="23"/>
                  </a:cubicBezTo>
                  <a:cubicBezTo>
                    <a:pt x="78" y="23"/>
                    <a:pt x="68" y="30"/>
                    <a:pt x="66" y="34"/>
                  </a:cubicBezTo>
                  <a:cubicBezTo>
                    <a:pt x="66" y="34"/>
                    <a:pt x="62" y="42"/>
                    <a:pt x="64" y="46"/>
                  </a:cubicBezTo>
                  <a:cubicBezTo>
                    <a:pt x="64" y="46"/>
                    <a:pt x="66" y="51"/>
                    <a:pt x="62" y="53"/>
                  </a:cubicBezTo>
                  <a:cubicBezTo>
                    <a:pt x="62" y="53"/>
                    <a:pt x="59" y="55"/>
                    <a:pt x="55" y="55"/>
                  </a:cubicBezTo>
                  <a:cubicBezTo>
                    <a:pt x="55" y="55"/>
                    <a:pt x="50" y="54"/>
                    <a:pt x="46" y="59"/>
                  </a:cubicBezTo>
                  <a:cubicBezTo>
                    <a:pt x="46" y="59"/>
                    <a:pt x="46" y="61"/>
                    <a:pt x="43" y="59"/>
                  </a:cubicBezTo>
                  <a:cubicBezTo>
                    <a:pt x="43" y="59"/>
                    <a:pt x="43" y="58"/>
                    <a:pt x="40" y="58"/>
                  </a:cubicBezTo>
                  <a:cubicBezTo>
                    <a:pt x="40" y="58"/>
                    <a:pt x="38" y="58"/>
                    <a:pt x="38" y="55"/>
                  </a:cubicBezTo>
                  <a:cubicBezTo>
                    <a:pt x="38" y="55"/>
                    <a:pt x="37" y="52"/>
                    <a:pt x="33" y="51"/>
                  </a:cubicBezTo>
                  <a:cubicBezTo>
                    <a:pt x="33" y="51"/>
                    <a:pt x="31" y="52"/>
                    <a:pt x="29" y="49"/>
                  </a:cubicBezTo>
                  <a:cubicBezTo>
                    <a:pt x="29" y="49"/>
                    <a:pt x="23" y="39"/>
                    <a:pt x="20" y="35"/>
                  </a:cubicBezTo>
                  <a:cubicBezTo>
                    <a:pt x="20" y="35"/>
                    <a:pt x="16" y="30"/>
                    <a:pt x="1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8" name="Freeform 20">
              <a:extLst>
                <a:ext uri="{FF2B5EF4-FFF2-40B4-BE49-F238E27FC236}">
                  <a16:creationId xmlns:a16="http://schemas.microsoft.com/office/drawing/2014/main" id="{3399913D-2E31-4741-BFC1-2433999855C9}"/>
                </a:ext>
              </a:extLst>
            </p:cNvPr>
            <p:cNvSpPr>
              <a:spLocks/>
            </p:cNvSpPr>
            <p:nvPr/>
          </p:nvSpPr>
          <p:spPr bwMode="auto">
            <a:xfrm>
              <a:off x="4556" y="2116"/>
              <a:ext cx="19" cy="97"/>
            </a:xfrm>
            <a:custGeom>
              <a:avLst/>
              <a:gdLst>
                <a:gd name="T0" fmla="*/ 10 w 10"/>
                <a:gd name="T1" fmla="*/ 50 h 50"/>
                <a:gd name="T2" fmla="*/ 6 w 10"/>
                <a:gd name="T3" fmla="*/ 50 h 50"/>
                <a:gd name="T4" fmla="*/ 0 w 10"/>
                <a:gd name="T5" fmla="*/ 25 h 50"/>
                <a:gd name="T6" fmla="*/ 6 w 10"/>
                <a:gd name="T7" fmla="*/ 0 h 50"/>
                <a:gd name="T8" fmla="*/ 10 w 10"/>
                <a:gd name="T9" fmla="*/ 0 h 50"/>
                <a:gd name="T10" fmla="*/ 4 w 10"/>
                <a:gd name="T11" fmla="*/ 25 h 50"/>
                <a:gd name="T12" fmla="*/ 10 w 1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10" y="50"/>
                  </a:moveTo>
                  <a:cubicBezTo>
                    <a:pt x="6" y="50"/>
                    <a:pt x="6" y="50"/>
                    <a:pt x="6" y="50"/>
                  </a:cubicBezTo>
                  <a:cubicBezTo>
                    <a:pt x="2" y="43"/>
                    <a:pt x="0" y="35"/>
                    <a:pt x="0" y="25"/>
                  </a:cubicBezTo>
                  <a:cubicBezTo>
                    <a:pt x="0" y="15"/>
                    <a:pt x="2" y="7"/>
                    <a:pt x="6" y="0"/>
                  </a:cubicBezTo>
                  <a:cubicBezTo>
                    <a:pt x="10" y="0"/>
                    <a:pt x="10" y="0"/>
                    <a:pt x="10" y="0"/>
                  </a:cubicBezTo>
                  <a:cubicBezTo>
                    <a:pt x="6" y="8"/>
                    <a:pt x="4" y="16"/>
                    <a:pt x="4" y="25"/>
                  </a:cubicBezTo>
                  <a:cubicBezTo>
                    <a:pt x="4" y="35"/>
                    <a:pt x="6" y="43"/>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39" name="Freeform 21">
              <a:extLst>
                <a:ext uri="{FF2B5EF4-FFF2-40B4-BE49-F238E27FC236}">
                  <a16:creationId xmlns:a16="http://schemas.microsoft.com/office/drawing/2014/main" id="{E7CD4651-D6C9-4A03-9771-7CC07DD7B11B}"/>
                </a:ext>
              </a:extLst>
            </p:cNvPr>
            <p:cNvSpPr>
              <a:spLocks noEditPoints="1"/>
            </p:cNvSpPr>
            <p:nvPr/>
          </p:nvSpPr>
          <p:spPr bwMode="auto">
            <a:xfrm>
              <a:off x="4594" y="2116"/>
              <a:ext cx="95" cy="99"/>
            </a:xfrm>
            <a:custGeom>
              <a:avLst/>
              <a:gdLst>
                <a:gd name="T0" fmla="*/ 15 w 50"/>
                <a:gd name="T1" fmla="*/ 0 h 51"/>
                <a:gd name="T2" fmla="*/ 19 w 50"/>
                <a:gd name="T3" fmla="*/ 3 h 51"/>
                <a:gd name="T4" fmla="*/ 16 w 50"/>
                <a:gd name="T5" fmla="*/ 5 h 51"/>
                <a:gd name="T6" fmla="*/ 14 w 50"/>
                <a:gd name="T7" fmla="*/ 26 h 51"/>
                <a:gd name="T8" fmla="*/ 14 w 50"/>
                <a:gd name="T9" fmla="*/ 30 h 51"/>
                <a:gd name="T10" fmla="*/ 11 w 50"/>
                <a:gd name="T11" fmla="*/ 26 h 51"/>
                <a:gd name="T12" fmla="*/ 8 w 50"/>
                <a:gd name="T13" fmla="*/ 16 h 51"/>
                <a:gd name="T14" fmla="*/ 0 w 50"/>
                <a:gd name="T15" fmla="*/ 18 h 51"/>
                <a:gd name="T16" fmla="*/ 25 w 50"/>
                <a:gd name="T17" fmla="*/ 35 h 51"/>
                <a:gd name="T18" fmla="*/ 24 w 50"/>
                <a:gd name="T19" fmla="*/ 29 h 51"/>
                <a:gd name="T20" fmla="*/ 29 w 50"/>
                <a:gd name="T21" fmla="*/ 29 h 51"/>
                <a:gd name="T22" fmla="*/ 28 w 50"/>
                <a:gd name="T23" fmla="*/ 34 h 51"/>
                <a:gd name="T24" fmla="*/ 46 w 50"/>
                <a:gd name="T25" fmla="*/ 35 h 51"/>
                <a:gd name="T26" fmla="*/ 50 w 50"/>
                <a:gd name="T27" fmla="*/ 38 h 51"/>
                <a:gd name="T28" fmla="*/ 46 w 50"/>
                <a:gd name="T29" fmla="*/ 38 h 51"/>
                <a:gd name="T30" fmla="*/ 28 w 50"/>
                <a:gd name="T31" fmla="*/ 46 h 51"/>
                <a:gd name="T32" fmla="*/ 28 w 50"/>
                <a:gd name="T33" fmla="*/ 51 h 51"/>
                <a:gd name="T34" fmla="*/ 25 w 50"/>
                <a:gd name="T35" fmla="*/ 46 h 51"/>
                <a:gd name="T36" fmla="*/ 6 w 50"/>
                <a:gd name="T37" fmla="*/ 38 h 51"/>
                <a:gd name="T38" fmla="*/ 2 w 50"/>
                <a:gd name="T39" fmla="*/ 35 h 51"/>
                <a:gd name="T40" fmla="*/ 27 w 50"/>
                <a:gd name="T41" fmla="*/ 13 h 51"/>
                <a:gd name="T42" fmla="*/ 27 w 50"/>
                <a:gd name="T43" fmla="*/ 0 h 51"/>
                <a:gd name="T44" fmla="*/ 32 w 50"/>
                <a:gd name="T45" fmla="*/ 1 h 51"/>
                <a:gd name="T46" fmla="*/ 31 w 50"/>
                <a:gd name="T47" fmla="*/ 6 h 51"/>
                <a:gd name="T48" fmla="*/ 44 w 50"/>
                <a:gd name="T49" fmla="*/ 3 h 51"/>
                <a:gd name="T50" fmla="*/ 47 w 50"/>
                <a:gd name="T51" fmla="*/ 7 h 51"/>
                <a:gd name="T52" fmla="*/ 41 w 50"/>
                <a:gd name="T53" fmla="*/ 9 h 51"/>
                <a:gd name="T54" fmla="*/ 31 w 50"/>
                <a:gd name="T55" fmla="*/ 22 h 51"/>
                <a:gd name="T56" fmla="*/ 46 w 50"/>
                <a:gd name="T57" fmla="*/ 22 h 51"/>
                <a:gd name="T58" fmla="*/ 50 w 50"/>
                <a:gd name="T59" fmla="*/ 20 h 51"/>
                <a:gd name="T60" fmla="*/ 49 w 50"/>
                <a:gd name="T61" fmla="*/ 24 h 51"/>
                <a:gd name="T62" fmla="*/ 32 w 50"/>
                <a:gd name="T63" fmla="*/ 29 h 51"/>
                <a:gd name="T64" fmla="*/ 27 w 50"/>
                <a:gd name="T65" fmla="*/ 16 h 51"/>
                <a:gd name="T66" fmla="*/ 18 w 50"/>
                <a:gd name="T67" fmla="*/ 17 h 51"/>
                <a:gd name="T68" fmla="*/ 27 w 50"/>
                <a:gd name="T6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1">
                  <a:moveTo>
                    <a:pt x="0" y="18"/>
                  </a:moveTo>
                  <a:cubicBezTo>
                    <a:pt x="8" y="13"/>
                    <a:pt x="13" y="6"/>
                    <a:pt x="15" y="0"/>
                  </a:cubicBezTo>
                  <a:cubicBezTo>
                    <a:pt x="19" y="2"/>
                    <a:pt x="19" y="2"/>
                    <a:pt x="19" y="2"/>
                  </a:cubicBezTo>
                  <a:cubicBezTo>
                    <a:pt x="20" y="2"/>
                    <a:pt x="20" y="3"/>
                    <a:pt x="19" y="3"/>
                  </a:cubicBezTo>
                  <a:cubicBezTo>
                    <a:pt x="19" y="3"/>
                    <a:pt x="19" y="3"/>
                    <a:pt x="19" y="3"/>
                  </a:cubicBezTo>
                  <a:cubicBezTo>
                    <a:pt x="18" y="3"/>
                    <a:pt x="17" y="4"/>
                    <a:pt x="16" y="5"/>
                  </a:cubicBezTo>
                  <a:cubicBezTo>
                    <a:pt x="15" y="7"/>
                    <a:pt x="15" y="9"/>
                    <a:pt x="14" y="10"/>
                  </a:cubicBezTo>
                  <a:cubicBezTo>
                    <a:pt x="14" y="26"/>
                    <a:pt x="14" y="26"/>
                    <a:pt x="14" y="26"/>
                  </a:cubicBezTo>
                  <a:cubicBezTo>
                    <a:pt x="14" y="26"/>
                    <a:pt x="14" y="27"/>
                    <a:pt x="14" y="29"/>
                  </a:cubicBezTo>
                  <a:cubicBezTo>
                    <a:pt x="14" y="29"/>
                    <a:pt x="14" y="30"/>
                    <a:pt x="14" y="30"/>
                  </a:cubicBezTo>
                  <a:cubicBezTo>
                    <a:pt x="10" y="30"/>
                    <a:pt x="10" y="30"/>
                    <a:pt x="10" y="30"/>
                  </a:cubicBezTo>
                  <a:cubicBezTo>
                    <a:pt x="10" y="28"/>
                    <a:pt x="11" y="27"/>
                    <a:pt x="11" y="26"/>
                  </a:cubicBezTo>
                  <a:cubicBezTo>
                    <a:pt x="11" y="14"/>
                    <a:pt x="11" y="14"/>
                    <a:pt x="11" y="14"/>
                  </a:cubicBezTo>
                  <a:cubicBezTo>
                    <a:pt x="10" y="14"/>
                    <a:pt x="9" y="15"/>
                    <a:pt x="8" y="16"/>
                  </a:cubicBezTo>
                  <a:cubicBezTo>
                    <a:pt x="7" y="17"/>
                    <a:pt x="6" y="18"/>
                    <a:pt x="3" y="21"/>
                  </a:cubicBezTo>
                  <a:cubicBezTo>
                    <a:pt x="2" y="19"/>
                    <a:pt x="1" y="19"/>
                    <a:pt x="0" y="18"/>
                  </a:cubicBezTo>
                  <a:close/>
                  <a:moveTo>
                    <a:pt x="6" y="35"/>
                  </a:moveTo>
                  <a:cubicBezTo>
                    <a:pt x="25" y="35"/>
                    <a:pt x="25" y="35"/>
                    <a:pt x="25" y="35"/>
                  </a:cubicBezTo>
                  <a:cubicBezTo>
                    <a:pt x="25" y="34"/>
                    <a:pt x="25" y="34"/>
                    <a:pt x="25" y="34"/>
                  </a:cubicBezTo>
                  <a:cubicBezTo>
                    <a:pt x="25" y="33"/>
                    <a:pt x="24" y="31"/>
                    <a:pt x="24" y="29"/>
                  </a:cubicBezTo>
                  <a:cubicBezTo>
                    <a:pt x="29" y="29"/>
                    <a:pt x="29" y="29"/>
                    <a:pt x="29" y="29"/>
                  </a:cubicBezTo>
                  <a:cubicBezTo>
                    <a:pt x="29" y="29"/>
                    <a:pt x="29" y="29"/>
                    <a:pt x="29" y="29"/>
                  </a:cubicBezTo>
                  <a:cubicBezTo>
                    <a:pt x="29" y="30"/>
                    <a:pt x="29" y="30"/>
                    <a:pt x="29" y="30"/>
                  </a:cubicBezTo>
                  <a:cubicBezTo>
                    <a:pt x="28" y="30"/>
                    <a:pt x="28" y="32"/>
                    <a:pt x="28" y="34"/>
                  </a:cubicBezTo>
                  <a:cubicBezTo>
                    <a:pt x="28" y="35"/>
                    <a:pt x="28" y="35"/>
                    <a:pt x="28" y="35"/>
                  </a:cubicBezTo>
                  <a:cubicBezTo>
                    <a:pt x="46" y="35"/>
                    <a:pt x="46" y="35"/>
                    <a:pt x="46" y="35"/>
                  </a:cubicBezTo>
                  <a:cubicBezTo>
                    <a:pt x="47" y="35"/>
                    <a:pt x="48" y="35"/>
                    <a:pt x="50" y="35"/>
                  </a:cubicBezTo>
                  <a:cubicBezTo>
                    <a:pt x="50" y="38"/>
                    <a:pt x="50" y="38"/>
                    <a:pt x="50" y="38"/>
                  </a:cubicBezTo>
                  <a:cubicBezTo>
                    <a:pt x="50" y="38"/>
                    <a:pt x="49" y="38"/>
                    <a:pt x="48" y="38"/>
                  </a:cubicBezTo>
                  <a:cubicBezTo>
                    <a:pt x="48" y="38"/>
                    <a:pt x="47" y="38"/>
                    <a:pt x="46" y="38"/>
                  </a:cubicBezTo>
                  <a:cubicBezTo>
                    <a:pt x="28" y="38"/>
                    <a:pt x="28" y="38"/>
                    <a:pt x="28" y="38"/>
                  </a:cubicBezTo>
                  <a:cubicBezTo>
                    <a:pt x="28" y="46"/>
                    <a:pt x="28" y="46"/>
                    <a:pt x="28" y="46"/>
                  </a:cubicBezTo>
                  <a:cubicBezTo>
                    <a:pt x="28" y="47"/>
                    <a:pt x="28" y="48"/>
                    <a:pt x="28" y="49"/>
                  </a:cubicBezTo>
                  <a:cubicBezTo>
                    <a:pt x="28" y="50"/>
                    <a:pt x="28" y="50"/>
                    <a:pt x="28" y="51"/>
                  </a:cubicBezTo>
                  <a:cubicBezTo>
                    <a:pt x="24" y="51"/>
                    <a:pt x="24" y="51"/>
                    <a:pt x="24" y="51"/>
                  </a:cubicBezTo>
                  <a:cubicBezTo>
                    <a:pt x="24" y="48"/>
                    <a:pt x="25" y="47"/>
                    <a:pt x="25" y="46"/>
                  </a:cubicBezTo>
                  <a:cubicBezTo>
                    <a:pt x="25" y="38"/>
                    <a:pt x="25" y="38"/>
                    <a:pt x="25" y="38"/>
                  </a:cubicBezTo>
                  <a:cubicBezTo>
                    <a:pt x="6" y="38"/>
                    <a:pt x="6" y="38"/>
                    <a:pt x="6" y="38"/>
                  </a:cubicBezTo>
                  <a:cubicBezTo>
                    <a:pt x="5" y="38"/>
                    <a:pt x="3" y="38"/>
                    <a:pt x="2" y="38"/>
                  </a:cubicBezTo>
                  <a:cubicBezTo>
                    <a:pt x="2" y="35"/>
                    <a:pt x="2" y="35"/>
                    <a:pt x="2" y="35"/>
                  </a:cubicBezTo>
                  <a:cubicBezTo>
                    <a:pt x="3" y="35"/>
                    <a:pt x="4" y="35"/>
                    <a:pt x="6" y="35"/>
                  </a:cubicBezTo>
                  <a:close/>
                  <a:moveTo>
                    <a:pt x="27" y="13"/>
                  </a:moveTo>
                  <a:cubicBezTo>
                    <a:pt x="27" y="5"/>
                    <a:pt x="27" y="5"/>
                    <a:pt x="27" y="5"/>
                  </a:cubicBezTo>
                  <a:cubicBezTo>
                    <a:pt x="27" y="5"/>
                    <a:pt x="27" y="3"/>
                    <a:pt x="27" y="0"/>
                  </a:cubicBezTo>
                  <a:cubicBezTo>
                    <a:pt x="31" y="1"/>
                    <a:pt x="31" y="1"/>
                    <a:pt x="31" y="1"/>
                  </a:cubicBezTo>
                  <a:cubicBezTo>
                    <a:pt x="32" y="1"/>
                    <a:pt x="32" y="1"/>
                    <a:pt x="32" y="1"/>
                  </a:cubicBezTo>
                  <a:cubicBezTo>
                    <a:pt x="31" y="2"/>
                    <a:pt x="31" y="2"/>
                    <a:pt x="31" y="2"/>
                  </a:cubicBezTo>
                  <a:cubicBezTo>
                    <a:pt x="31" y="2"/>
                    <a:pt x="31" y="3"/>
                    <a:pt x="31" y="6"/>
                  </a:cubicBezTo>
                  <a:cubicBezTo>
                    <a:pt x="31" y="12"/>
                    <a:pt x="31" y="12"/>
                    <a:pt x="31" y="12"/>
                  </a:cubicBezTo>
                  <a:cubicBezTo>
                    <a:pt x="36" y="9"/>
                    <a:pt x="40" y="6"/>
                    <a:pt x="44" y="3"/>
                  </a:cubicBezTo>
                  <a:cubicBezTo>
                    <a:pt x="47" y="7"/>
                    <a:pt x="47" y="7"/>
                    <a:pt x="47" y="7"/>
                  </a:cubicBezTo>
                  <a:cubicBezTo>
                    <a:pt x="47" y="7"/>
                    <a:pt x="47" y="7"/>
                    <a:pt x="47" y="7"/>
                  </a:cubicBezTo>
                  <a:cubicBezTo>
                    <a:pt x="47" y="8"/>
                    <a:pt x="46" y="8"/>
                    <a:pt x="46" y="8"/>
                  </a:cubicBezTo>
                  <a:cubicBezTo>
                    <a:pt x="44" y="8"/>
                    <a:pt x="42" y="9"/>
                    <a:pt x="41" y="9"/>
                  </a:cubicBezTo>
                  <a:cubicBezTo>
                    <a:pt x="39" y="11"/>
                    <a:pt x="36" y="13"/>
                    <a:pt x="31" y="15"/>
                  </a:cubicBezTo>
                  <a:cubicBezTo>
                    <a:pt x="31" y="22"/>
                    <a:pt x="31" y="22"/>
                    <a:pt x="31" y="22"/>
                  </a:cubicBezTo>
                  <a:cubicBezTo>
                    <a:pt x="30" y="25"/>
                    <a:pt x="32" y="26"/>
                    <a:pt x="38" y="26"/>
                  </a:cubicBezTo>
                  <a:cubicBezTo>
                    <a:pt x="43" y="26"/>
                    <a:pt x="46" y="25"/>
                    <a:pt x="46" y="22"/>
                  </a:cubicBezTo>
                  <a:cubicBezTo>
                    <a:pt x="46" y="21"/>
                    <a:pt x="46" y="20"/>
                    <a:pt x="46" y="19"/>
                  </a:cubicBezTo>
                  <a:cubicBezTo>
                    <a:pt x="48" y="20"/>
                    <a:pt x="49" y="20"/>
                    <a:pt x="50" y="20"/>
                  </a:cubicBezTo>
                  <a:cubicBezTo>
                    <a:pt x="50" y="21"/>
                    <a:pt x="50" y="21"/>
                    <a:pt x="50" y="21"/>
                  </a:cubicBezTo>
                  <a:cubicBezTo>
                    <a:pt x="50" y="22"/>
                    <a:pt x="50" y="23"/>
                    <a:pt x="49" y="24"/>
                  </a:cubicBezTo>
                  <a:cubicBezTo>
                    <a:pt x="48" y="27"/>
                    <a:pt x="45" y="29"/>
                    <a:pt x="40" y="29"/>
                  </a:cubicBezTo>
                  <a:cubicBezTo>
                    <a:pt x="35" y="29"/>
                    <a:pt x="33" y="29"/>
                    <a:pt x="32" y="29"/>
                  </a:cubicBezTo>
                  <a:cubicBezTo>
                    <a:pt x="29" y="28"/>
                    <a:pt x="27" y="27"/>
                    <a:pt x="27" y="24"/>
                  </a:cubicBezTo>
                  <a:cubicBezTo>
                    <a:pt x="27" y="16"/>
                    <a:pt x="27" y="16"/>
                    <a:pt x="27" y="16"/>
                  </a:cubicBezTo>
                  <a:cubicBezTo>
                    <a:pt x="25" y="17"/>
                    <a:pt x="22" y="18"/>
                    <a:pt x="20" y="19"/>
                  </a:cubicBezTo>
                  <a:cubicBezTo>
                    <a:pt x="19" y="19"/>
                    <a:pt x="18" y="18"/>
                    <a:pt x="18" y="17"/>
                  </a:cubicBezTo>
                  <a:cubicBezTo>
                    <a:pt x="17" y="17"/>
                    <a:pt x="17" y="16"/>
                    <a:pt x="17" y="16"/>
                  </a:cubicBezTo>
                  <a:cubicBezTo>
                    <a:pt x="20" y="16"/>
                    <a:pt x="23" y="15"/>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0" name="Freeform 22">
              <a:extLst>
                <a:ext uri="{FF2B5EF4-FFF2-40B4-BE49-F238E27FC236}">
                  <a16:creationId xmlns:a16="http://schemas.microsoft.com/office/drawing/2014/main" id="{36105A35-8548-411E-A9A8-BE17237098E6}"/>
                </a:ext>
              </a:extLst>
            </p:cNvPr>
            <p:cNvSpPr>
              <a:spLocks noEditPoints="1"/>
            </p:cNvSpPr>
            <p:nvPr/>
          </p:nvSpPr>
          <p:spPr bwMode="auto">
            <a:xfrm>
              <a:off x="4703" y="2115"/>
              <a:ext cx="93" cy="100"/>
            </a:xfrm>
            <a:custGeom>
              <a:avLst/>
              <a:gdLst>
                <a:gd name="T0" fmla="*/ 19 w 49"/>
                <a:gd name="T1" fmla="*/ 0 h 52"/>
                <a:gd name="T2" fmla="*/ 22 w 49"/>
                <a:gd name="T3" fmla="*/ 1 h 52"/>
                <a:gd name="T4" fmla="*/ 23 w 49"/>
                <a:gd name="T5" fmla="*/ 1 h 52"/>
                <a:gd name="T6" fmla="*/ 22 w 49"/>
                <a:gd name="T7" fmla="*/ 2 h 52"/>
                <a:gd name="T8" fmla="*/ 21 w 49"/>
                <a:gd name="T9" fmla="*/ 4 h 52"/>
                <a:gd name="T10" fmla="*/ 20 w 49"/>
                <a:gd name="T11" fmla="*/ 6 h 52"/>
                <a:gd name="T12" fmla="*/ 19 w 49"/>
                <a:gd name="T13" fmla="*/ 9 h 52"/>
                <a:gd name="T14" fmla="*/ 44 w 49"/>
                <a:gd name="T15" fmla="*/ 9 h 52"/>
                <a:gd name="T16" fmla="*/ 47 w 49"/>
                <a:gd name="T17" fmla="*/ 8 h 52"/>
                <a:gd name="T18" fmla="*/ 49 w 49"/>
                <a:gd name="T19" fmla="*/ 8 h 52"/>
                <a:gd name="T20" fmla="*/ 49 w 49"/>
                <a:gd name="T21" fmla="*/ 12 h 52"/>
                <a:gd name="T22" fmla="*/ 47 w 49"/>
                <a:gd name="T23" fmla="*/ 11 h 52"/>
                <a:gd name="T24" fmla="*/ 44 w 49"/>
                <a:gd name="T25" fmla="*/ 11 h 52"/>
                <a:gd name="T26" fmla="*/ 18 w 49"/>
                <a:gd name="T27" fmla="*/ 11 h 52"/>
                <a:gd name="T28" fmla="*/ 11 w 49"/>
                <a:gd name="T29" fmla="*/ 25 h 52"/>
                <a:gd name="T30" fmla="*/ 24 w 49"/>
                <a:gd name="T31" fmla="*/ 25 h 52"/>
                <a:gd name="T32" fmla="*/ 24 w 49"/>
                <a:gd name="T33" fmla="*/ 21 h 52"/>
                <a:gd name="T34" fmla="*/ 24 w 49"/>
                <a:gd name="T35" fmla="*/ 16 h 52"/>
                <a:gd name="T36" fmla="*/ 28 w 49"/>
                <a:gd name="T37" fmla="*/ 16 h 52"/>
                <a:gd name="T38" fmla="*/ 28 w 49"/>
                <a:gd name="T39" fmla="*/ 17 h 52"/>
                <a:gd name="T40" fmla="*/ 28 w 49"/>
                <a:gd name="T41" fmla="*/ 17 h 52"/>
                <a:gd name="T42" fmla="*/ 27 w 49"/>
                <a:gd name="T43" fmla="*/ 21 h 52"/>
                <a:gd name="T44" fmla="*/ 27 w 49"/>
                <a:gd name="T45" fmla="*/ 25 h 52"/>
                <a:gd name="T46" fmla="*/ 39 w 49"/>
                <a:gd name="T47" fmla="*/ 25 h 52"/>
                <a:gd name="T48" fmla="*/ 44 w 49"/>
                <a:gd name="T49" fmla="*/ 25 h 52"/>
                <a:gd name="T50" fmla="*/ 44 w 49"/>
                <a:gd name="T51" fmla="*/ 28 h 52"/>
                <a:gd name="T52" fmla="*/ 39 w 49"/>
                <a:gd name="T53" fmla="*/ 28 h 52"/>
                <a:gd name="T54" fmla="*/ 27 w 49"/>
                <a:gd name="T55" fmla="*/ 28 h 52"/>
                <a:gd name="T56" fmla="*/ 27 w 49"/>
                <a:gd name="T57" fmla="*/ 47 h 52"/>
                <a:gd name="T58" fmla="*/ 19 w 49"/>
                <a:gd name="T59" fmla="*/ 52 h 52"/>
                <a:gd name="T60" fmla="*/ 17 w 49"/>
                <a:gd name="T61" fmla="*/ 47 h 52"/>
                <a:gd name="T62" fmla="*/ 24 w 49"/>
                <a:gd name="T63" fmla="*/ 46 h 52"/>
                <a:gd name="T64" fmla="*/ 24 w 49"/>
                <a:gd name="T65" fmla="*/ 28 h 52"/>
                <a:gd name="T66" fmla="*/ 11 w 49"/>
                <a:gd name="T67" fmla="*/ 28 h 52"/>
                <a:gd name="T68" fmla="*/ 8 w 49"/>
                <a:gd name="T69" fmla="*/ 29 h 52"/>
                <a:gd name="T70" fmla="*/ 6 w 49"/>
                <a:gd name="T71" fmla="*/ 25 h 52"/>
                <a:gd name="T72" fmla="*/ 9 w 49"/>
                <a:gd name="T73" fmla="*/ 22 h 52"/>
                <a:gd name="T74" fmla="*/ 14 w 49"/>
                <a:gd name="T75" fmla="*/ 11 h 52"/>
                <a:gd name="T76" fmla="*/ 4 w 49"/>
                <a:gd name="T77" fmla="*/ 11 h 52"/>
                <a:gd name="T78" fmla="*/ 1 w 49"/>
                <a:gd name="T79" fmla="*/ 11 h 52"/>
                <a:gd name="T80" fmla="*/ 0 w 49"/>
                <a:gd name="T81" fmla="*/ 12 h 52"/>
                <a:gd name="T82" fmla="*/ 0 w 49"/>
                <a:gd name="T83" fmla="*/ 8 h 52"/>
                <a:gd name="T84" fmla="*/ 2 w 49"/>
                <a:gd name="T85" fmla="*/ 8 h 52"/>
                <a:gd name="T86" fmla="*/ 4 w 49"/>
                <a:gd name="T87" fmla="*/ 9 h 52"/>
                <a:gd name="T88" fmla="*/ 15 w 49"/>
                <a:gd name="T89" fmla="*/ 9 h 52"/>
                <a:gd name="T90" fmla="*/ 19 w 49"/>
                <a:gd name="T91" fmla="*/ 0 h 52"/>
                <a:gd name="T92" fmla="*/ 0 w 49"/>
                <a:gd name="T93" fmla="*/ 46 h 52"/>
                <a:gd name="T94" fmla="*/ 14 w 49"/>
                <a:gd name="T95" fmla="*/ 33 h 52"/>
                <a:gd name="T96" fmla="*/ 18 w 49"/>
                <a:gd name="T97" fmla="*/ 36 h 52"/>
                <a:gd name="T98" fmla="*/ 19 w 49"/>
                <a:gd name="T99" fmla="*/ 36 h 52"/>
                <a:gd name="T100" fmla="*/ 18 w 49"/>
                <a:gd name="T101" fmla="*/ 37 h 52"/>
                <a:gd name="T102" fmla="*/ 15 w 49"/>
                <a:gd name="T103" fmla="*/ 39 h 52"/>
                <a:gd name="T104" fmla="*/ 4 w 49"/>
                <a:gd name="T105" fmla="*/ 49 h 52"/>
                <a:gd name="T106" fmla="*/ 0 w 49"/>
                <a:gd name="T107" fmla="*/ 46 h 52"/>
                <a:gd name="T108" fmla="*/ 32 w 49"/>
                <a:gd name="T109" fmla="*/ 37 h 52"/>
                <a:gd name="T110" fmla="*/ 34 w 49"/>
                <a:gd name="T111" fmla="*/ 34 h 52"/>
                <a:gd name="T112" fmla="*/ 48 w 49"/>
                <a:gd name="T113" fmla="*/ 45 h 52"/>
                <a:gd name="T114" fmla="*/ 46 w 49"/>
                <a:gd name="T115" fmla="*/ 48 h 52"/>
                <a:gd name="T116" fmla="*/ 32 w 49"/>
                <a:gd name="T11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2">
                  <a:moveTo>
                    <a:pt x="19" y="0"/>
                  </a:moveTo>
                  <a:cubicBezTo>
                    <a:pt x="22" y="1"/>
                    <a:pt x="22" y="1"/>
                    <a:pt x="22" y="1"/>
                  </a:cubicBezTo>
                  <a:cubicBezTo>
                    <a:pt x="23" y="1"/>
                    <a:pt x="23" y="1"/>
                    <a:pt x="23" y="1"/>
                  </a:cubicBezTo>
                  <a:cubicBezTo>
                    <a:pt x="23" y="1"/>
                    <a:pt x="23" y="2"/>
                    <a:pt x="22" y="2"/>
                  </a:cubicBezTo>
                  <a:cubicBezTo>
                    <a:pt x="22" y="2"/>
                    <a:pt x="21" y="3"/>
                    <a:pt x="21" y="4"/>
                  </a:cubicBezTo>
                  <a:cubicBezTo>
                    <a:pt x="21" y="4"/>
                    <a:pt x="20" y="5"/>
                    <a:pt x="20" y="6"/>
                  </a:cubicBezTo>
                  <a:cubicBezTo>
                    <a:pt x="20" y="7"/>
                    <a:pt x="19" y="8"/>
                    <a:pt x="19" y="9"/>
                  </a:cubicBezTo>
                  <a:cubicBezTo>
                    <a:pt x="44" y="9"/>
                    <a:pt x="44" y="9"/>
                    <a:pt x="44" y="9"/>
                  </a:cubicBezTo>
                  <a:cubicBezTo>
                    <a:pt x="45" y="9"/>
                    <a:pt x="46" y="8"/>
                    <a:pt x="47" y="8"/>
                  </a:cubicBezTo>
                  <a:cubicBezTo>
                    <a:pt x="48" y="8"/>
                    <a:pt x="49" y="8"/>
                    <a:pt x="49" y="8"/>
                  </a:cubicBezTo>
                  <a:cubicBezTo>
                    <a:pt x="49" y="12"/>
                    <a:pt x="49" y="12"/>
                    <a:pt x="49" y="12"/>
                  </a:cubicBezTo>
                  <a:cubicBezTo>
                    <a:pt x="49" y="12"/>
                    <a:pt x="48" y="12"/>
                    <a:pt x="47" y="11"/>
                  </a:cubicBezTo>
                  <a:cubicBezTo>
                    <a:pt x="46" y="11"/>
                    <a:pt x="45" y="11"/>
                    <a:pt x="44" y="11"/>
                  </a:cubicBezTo>
                  <a:cubicBezTo>
                    <a:pt x="18" y="11"/>
                    <a:pt x="18" y="11"/>
                    <a:pt x="18" y="11"/>
                  </a:cubicBezTo>
                  <a:cubicBezTo>
                    <a:pt x="16" y="15"/>
                    <a:pt x="14" y="19"/>
                    <a:pt x="11" y="25"/>
                  </a:cubicBezTo>
                  <a:cubicBezTo>
                    <a:pt x="24" y="25"/>
                    <a:pt x="24" y="25"/>
                    <a:pt x="24" y="25"/>
                  </a:cubicBezTo>
                  <a:cubicBezTo>
                    <a:pt x="24" y="21"/>
                    <a:pt x="24" y="21"/>
                    <a:pt x="24" y="21"/>
                  </a:cubicBezTo>
                  <a:cubicBezTo>
                    <a:pt x="24" y="19"/>
                    <a:pt x="24" y="17"/>
                    <a:pt x="24" y="16"/>
                  </a:cubicBezTo>
                  <a:cubicBezTo>
                    <a:pt x="28" y="16"/>
                    <a:pt x="28" y="16"/>
                    <a:pt x="28" y="16"/>
                  </a:cubicBezTo>
                  <a:cubicBezTo>
                    <a:pt x="28" y="16"/>
                    <a:pt x="28" y="16"/>
                    <a:pt x="28" y="17"/>
                  </a:cubicBezTo>
                  <a:cubicBezTo>
                    <a:pt x="28" y="17"/>
                    <a:pt x="28" y="17"/>
                    <a:pt x="28" y="17"/>
                  </a:cubicBezTo>
                  <a:cubicBezTo>
                    <a:pt x="27" y="17"/>
                    <a:pt x="27" y="19"/>
                    <a:pt x="27" y="21"/>
                  </a:cubicBezTo>
                  <a:cubicBezTo>
                    <a:pt x="27" y="25"/>
                    <a:pt x="27" y="25"/>
                    <a:pt x="27" y="25"/>
                  </a:cubicBezTo>
                  <a:cubicBezTo>
                    <a:pt x="39" y="25"/>
                    <a:pt x="39" y="25"/>
                    <a:pt x="39" y="25"/>
                  </a:cubicBezTo>
                  <a:cubicBezTo>
                    <a:pt x="40" y="25"/>
                    <a:pt x="42" y="25"/>
                    <a:pt x="44" y="25"/>
                  </a:cubicBezTo>
                  <a:cubicBezTo>
                    <a:pt x="44" y="28"/>
                    <a:pt x="44" y="28"/>
                    <a:pt x="44" y="28"/>
                  </a:cubicBezTo>
                  <a:cubicBezTo>
                    <a:pt x="42" y="28"/>
                    <a:pt x="41" y="28"/>
                    <a:pt x="39" y="28"/>
                  </a:cubicBezTo>
                  <a:cubicBezTo>
                    <a:pt x="27" y="28"/>
                    <a:pt x="27" y="28"/>
                    <a:pt x="27" y="28"/>
                  </a:cubicBezTo>
                  <a:cubicBezTo>
                    <a:pt x="27" y="47"/>
                    <a:pt x="27" y="47"/>
                    <a:pt x="27" y="47"/>
                  </a:cubicBezTo>
                  <a:cubicBezTo>
                    <a:pt x="28" y="50"/>
                    <a:pt x="25" y="51"/>
                    <a:pt x="19" y="52"/>
                  </a:cubicBezTo>
                  <a:cubicBezTo>
                    <a:pt x="18" y="50"/>
                    <a:pt x="18" y="49"/>
                    <a:pt x="17" y="47"/>
                  </a:cubicBezTo>
                  <a:cubicBezTo>
                    <a:pt x="22" y="48"/>
                    <a:pt x="25" y="48"/>
                    <a:pt x="24" y="46"/>
                  </a:cubicBezTo>
                  <a:cubicBezTo>
                    <a:pt x="24" y="28"/>
                    <a:pt x="24" y="28"/>
                    <a:pt x="24" y="28"/>
                  </a:cubicBezTo>
                  <a:cubicBezTo>
                    <a:pt x="11" y="28"/>
                    <a:pt x="11" y="28"/>
                    <a:pt x="11" y="28"/>
                  </a:cubicBezTo>
                  <a:cubicBezTo>
                    <a:pt x="10" y="28"/>
                    <a:pt x="9" y="28"/>
                    <a:pt x="8" y="29"/>
                  </a:cubicBezTo>
                  <a:cubicBezTo>
                    <a:pt x="6" y="25"/>
                    <a:pt x="6" y="25"/>
                    <a:pt x="6" y="25"/>
                  </a:cubicBezTo>
                  <a:cubicBezTo>
                    <a:pt x="7" y="25"/>
                    <a:pt x="8" y="24"/>
                    <a:pt x="9" y="22"/>
                  </a:cubicBezTo>
                  <a:cubicBezTo>
                    <a:pt x="11" y="19"/>
                    <a:pt x="12" y="16"/>
                    <a:pt x="14" y="11"/>
                  </a:cubicBezTo>
                  <a:cubicBezTo>
                    <a:pt x="4" y="11"/>
                    <a:pt x="4" y="11"/>
                    <a:pt x="4" y="11"/>
                  </a:cubicBezTo>
                  <a:cubicBezTo>
                    <a:pt x="4" y="11"/>
                    <a:pt x="3" y="11"/>
                    <a:pt x="1" y="11"/>
                  </a:cubicBezTo>
                  <a:cubicBezTo>
                    <a:pt x="1" y="12"/>
                    <a:pt x="0" y="12"/>
                    <a:pt x="0" y="12"/>
                  </a:cubicBezTo>
                  <a:cubicBezTo>
                    <a:pt x="0" y="8"/>
                    <a:pt x="0" y="8"/>
                    <a:pt x="0" y="8"/>
                  </a:cubicBezTo>
                  <a:cubicBezTo>
                    <a:pt x="0" y="8"/>
                    <a:pt x="1" y="8"/>
                    <a:pt x="2" y="8"/>
                  </a:cubicBezTo>
                  <a:cubicBezTo>
                    <a:pt x="3" y="8"/>
                    <a:pt x="4" y="9"/>
                    <a:pt x="4" y="9"/>
                  </a:cubicBezTo>
                  <a:cubicBezTo>
                    <a:pt x="15" y="9"/>
                    <a:pt x="15" y="9"/>
                    <a:pt x="15" y="9"/>
                  </a:cubicBezTo>
                  <a:cubicBezTo>
                    <a:pt x="17" y="6"/>
                    <a:pt x="18" y="3"/>
                    <a:pt x="19" y="0"/>
                  </a:cubicBezTo>
                  <a:close/>
                  <a:moveTo>
                    <a:pt x="0" y="46"/>
                  </a:moveTo>
                  <a:cubicBezTo>
                    <a:pt x="6" y="43"/>
                    <a:pt x="11" y="39"/>
                    <a:pt x="14" y="33"/>
                  </a:cubicBezTo>
                  <a:cubicBezTo>
                    <a:pt x="18" y="36"/>
                    <a:pt x="18" y="36"/>
                    <a:pt x="18" y="36"/>
                  </a:cubicBezTo>
                  <a:cubicBezTo>
                    <a:pt x="19" y="36"/>
                    <a:pt x="19" y="36"/>
                    <a:pt x="19" y="36"/>
                  </a:cubicBezTo>
                  <a:cubicBezTo>
                    <a:pt x="19" y="36"/>
                    <a:pt x="18" y="36"/>
                    <a:pt x="18" y="37"/>
                  </a:cubicBezTo>
                  <a:cubicBezTo>
                    <a:pt x="17" y="37"/>
                    <a:pt x="16" y="38"/>
                    <a:pt x="15" y="39"/>
                  </a:cubicBezTo>
                  <a:cubicBezTo>
                    <a:pt x="12" y="42"/>
                    <a:pt x="8" y="46"/>
                    <a:pt x="4" y="49"/>
                  </a:cubicBezTo>
                  <a:cubicBezTo>
                    <a:pt x="3" y="47"/>
                    <a:pt x="2" y="46"/>
                    <a:pt x="0" y="46"/>
                  </a:cubicBezTo>
                  <a:close/>
                  <a:moveTo>
                    <a:pt x="32" y="37"/>
                  </a:moveTo>
                  <a:cubicBezTo>
                    <a:pt x="34" y="34"/>
                    <a:pt x="34" y="34"/>
                    <a:pt x="34" y="34"/>
                  </a:cubicBezTo>
                  <a:cubicBezTo>
                    <a:pt x="39" y="37"/>
                    <a:pt x="44" y="41"/>
                    <a:pt x="48" y="45"/>
                  </a:cubicBezTo>
                  <a:cubicBezTo>
                    <a:pt x="46" y="48"/>
                    <a:pt x="46" y="48"/>
                    <a:pt x="46" y="48"/>
                  </a:cubicBezTo>
                  <a:cubicBezTo>
                    <a:pt x="41" y="44"/>
                    <a:pt x="37" y="40"/>
                    <a:pt x="3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1" name="Freeform 23">
              <a:extLst>
                <a:ext uri="{FF2B5EF4-FFF2-40B4-BE49-F238E27FC236}">
                  <a16:creationId xmlns:a16="http://schemas.microsoft.com/office/drawing/2014/main" id="{7F75C059-232B-4DB7-8590-359334E89079}"/>
                </a:ext>
              </a:extLst>
            </p:cNvPr>
            <p:cNvSpPr>
              <a:spLocks/>
            </p:cNvSpPr>
            <p:nvPr/>
          </p:nvSpPr>
          <p:spPr bwMode="auto">
            <a:xfrm>
              <a:off x="4821" y="2116"/>
              <a:ext cx="19" cy="97"/>
            </a:xfrm>
            <a:custGeom>
              <a:avLst/>
              <a:gdLst>
                <a:gd name="T0" fmla="*/ 0 w 10"/>
                <a:gd name="T1" fmla="*/ 0 h 50"/>
                <a:gd name="T2" fmla="*/ 4 w 10"/>
                <a:gd name="T3" fmla="*/ 0 h 50"/>
                <a:gd name="T4" fmla="*/ 10 w 10"/>
                <a:gd name="T5" fmla="*/ 25 h 50"/>
                <a:gd name="T6" fmla="*/ 4 w 10"/>
                <a:gd name="T7" fmla="*/ 50 h 50"/>
                <a:gd name="T8" fmla="*/ 0 w 10"/>
                <a:gd name="T9" fmla="*/ 50 h 50"/>
                <a:gd name="T10" fmla="*/ 6 w 10"/>
                <a:gd name="T11" fmla="*/ 25 h 50"/>
                <a:gd name="T12" fmla="*/ 0 w 1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 h="50">
                  <a:moveTo>
                    <a:pt x="0" y="0"/>
                  </a:moveTo>
                  <a:cubicBezTo>
                    <a:pt x="4" y="0"/>
                    <a:pt x="4" y="0"/>
                    <a:pt x="4" y="0"/>
                  </a:cubicBezTo>
                  <a:cubicBezTo>
                    <a:pt x="8" y="7"/>
                    <a:pt x="10" y="15"/>
                    <a:pt x="10" y="25"/>
                  </a:cubicBezTo>
                  <a:cubicBezTo>
                    <a:pt x="10" y="35"/>
                    <a:pt x="8" y="43"/>
                    <a:pt x="4" y="50"/>
                  </a:cubicBezTo>
                  <a:cubicBezTo>
                    <a:pt x="0" y="50"/>
                    <a:pt x="0" y="50"/>
                    <a:pt x="0" y="50"/>
                  </a:cubicBezTo>
                  <a:cubicBezTo>
                    <a:pt x="4" y="43"/>
                    <a:pt x="6" y="35"/>
                    <a:pt x="6" y="25"/>
                  </a:cubicBezTo>
                  <a:cubicBezTo>
                    <a:pt x="6" y="16"/>
                    <a:pt x="4" y="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2" name="Freeform 24">
              <a:extLst>
                <a:ext uri="{FF2B5EF4-FFF2-40B4-BE49-F238E27FC236}">
                  <a16:creationId xmlns:a16="http://schemas.microsoft.com/office/drawing/2014/main" id="{32563ED0-F093-4357-9E9C-B959DD21D3E2}"/>
                </a:ext>
              </a:extLst>
            </p:cNvPr>
            <p:cNvSpPr>
              <a:spLocks/>
            </p:cNvSpPr>
            <p:nvPr/>
          </p:nvSpPr>
          <p:spPr bwMode="auto">
            <a:xfrm>
              <a:off x="2857" y="2324"/>
              <a:ext cx="71" cy="75"/>
            </a:xfrm>
            <a:custGeom>
              <a:avLst/>
              <a:gdLst>
                <a:gd name="T0" fmla="*/ 35 w 37"/>
                <a:gd name="T1" fmla="*/ 0 h 39"/>
                <a:gd name="T2" fmla="*/ 36 w 37"/>
                <a:gd name="T3" fmla="*/ 13 h 39"/>
                <a:gd name="T4" fmla="*/ 35 w 37"/>
                <a:gd name="T5" fmla="*/ 13 h 39"/>
                <a:gd name="T6" fmla="*/ 30 w 37"/>
                <a:gd name="T7" fmla="*/ 5 h 39"/>
                <a:gd name="T8" fmla="*/ 21 w 37"/>
                <a:gd name="T9" fmla="*/ 2 h 39"/>
                <a:gd name="T10" fmla="*/ 14 w 37"/>
                <a:gd name="T11" fmla="*/ 4 h 39"/>
                <a:gd name="T12" fmla="*/ 9 w 37"/>
                <a:gd name="T13" fmla="*/ 10 h 39"/>
                <a:gd name="T14" fmla="*/ 7 w 37"/>
                <a:gd name="T15" fmla="*/ 20 h 39"/>
                <a:gd name="T16" fmla="*/ 9 w 37"/>
                <a:gd name="T17" fmla="*/ 29 h 39"/>
                <a:gd name="T18" fmla="*/ 14 w 37"/>
                <a:gd name="T19" fmla="*/ 35 h 39"/>
                <a:gd name="T20" fmla="*/ 22 w 37"/>
                <a:gd name="T21" fmla="*/ 37 h 39"/>
                <a:gd name="T22" fmla="*/ 29 w 37"/>
                <a:gd name="T23" fmla="*/ 35 h 39"/>
                <a:gd name="T24" fmla="*/ 36 w 37"/>
                <a:gd name="T25" fmla="*/ 29 h 39"/>
                <a:gd name="T26" fmla="*/ 37 w 37"/>
                <a:gd name="T27" fmla="*/ 30 h 39"/>
                <a:gd name="T28" fmla="*/ 30 w 37"/>
                <a:gd name="T29" fmla="*/ 37 h 39"/>
                <a:gd name="T30" fmla="*/ 20 w 37"/>
                <a:gd name="T31" fmla="*/ 39 h 39"/>
                <a:gd name="T32" fmla="*/ 4 w 37"/>
                <a:gd name="T33" fmla="*/ 32 h 39"/>
                <a:gd name="T34" fmla="*/ 0 w 37"/>
                <a:gd name="T35" fmla="*/ 20 h 39"/>
                <a:gd name="T36" fmla="*/ 3 w 37"/>
                <a:gd name="T37" fmla="*/ 10 h 39"/>
                <a:gd name="T38" fmla="*/ 10 w 37"/>
                <a:gd name="T39" fmla="*/ 3 h 39"/>
                <a:gd name="T40" fmla="*/ 21 w 37"/>
                <a:gd name="T41" fmla="*/ 0 h 39"/>
                <a:gd name="T42" fmla="*/ 30 w 37"/>
                <a:gd name="T43" fmla="*/ 2 h 39"/>
                <a:gd name="T44" fmla="*/ 31 w 37"/>
                <a:gd name="T45" fmla="*/ 3 h 39"/>
                <a:gd name="T46" fmla="*/ 33 w 37"/>
                <a:gd name="T47" fmla="*/ 2 h 39"/>
                <a:gd name="T48" fmla="*/ 34 w 37"/>
                <a:gd name="T49" fmla="*/ 0 h 39"/>
                <a:gd name="T50" fmla="*/ 35 w 37"/>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9">
                  <a:moveTo>
                    <a:pt x="35" y="0"/>
                  </a:moveTo>
                  <a:cubicBezTo>
                    <a:pt x="36" y="13"/>
                    <a:pt x="36" y="13"/>
                    <a:pt x="36" y="13"/>
                  </a:cubicBezTo>
                  <a:cubicBezTo>
                    <a:pt x="35" y="13"/>
                    <a:pt x="35" y="13"/>
                    <a:pt x="35" y="13"/>
                  </a:cubicBezTo>
                  <a:cubicBezTo>
                    <a:pt x="34" y="9"/>
                    <a:pt x="32" y="6"/>
                    <a:pt x="30" y="5"/>
                  </a:cubicBezTo>
                  <a:cubicBezTo>
                    <a:pt x="27" y="3"/>
                    <a:pt x="25" y="2"/>
                    <a:pt x="21" y="2"/>
                  </a:cubicBezTo>
                  <a:cubicBezTo>
                    <a:pt x="19" y="2"/>
                    <a:pt x="16" y="3"/>
                    <a:pt x="14" y="4"/>
                  </a:cubicBezTo>
                  <a:cubicBezTo>
                    <a:pt x="12" y="5"/>
                    <a:pt x="10" y="7"/>
                    <a:pt x="9" y="10"/>
                  </a:cubicBezTo>
                  <a:cubicBezTo>
                    <a:pt x="7" y="13"/>
                    <a:pt x="7" y="16"/>
                    <a:pt x="7" y="20"/>
                  </a:cubicBezTo>
                  <a:cubicBezTo>
                    <a:pt x="7" y="24"/>
                    <a:pt x="7" y="27"/>
                    <a:pt x="9" y="29"/>
                  </a:cubicBezTo>
                  <a:cubicBezTo>
                    <a:pt x="10" y="32"/>
                    <a:pt x="12" y="33"/>
                    <a:pt x="14" y="35"/>
                  </a:cubicBezTo>
                  <a:cubicBezTo>
                    <a:pt x="16" y="36"/>
                    <a:pt x="19" y="37"/>
                    <a:pt x="22" y="37"/>
                  </a:cubicBezTo>
                  <a:cubicBezTo>
                    <a:pt x="25" y="37"/>
                    <a:pt x="27" y="36"/>
                    <a:pt x="29" y="35"/>
                  </a:cubicBezTo>
                  <a:cubicBezTo>
                    <a:pt x="31" y="34"/>
                    <a:pt x="34" y="32"/>
                    <a:pt x="36" y="29"/>
                  </a:cubicBezTo>
                  <a:cubicBezTo>
                    <a:pt x="37" y="30"/>
                    <a:pt x="37" y="30"/>
                    <a:pt x="37" y="30"/>
                  </a:cubicBezTo>
                  <a:cubicBezTo>
                    <a:pt x="35" y="33"/>
                    <a:pt x="32" y="35"/>
                    <a:pt x="30" y="37"/>
                  </a:cubicBezTo>
                  <a:cubicBezTo>
                    <a:pt x="27" y="38"/>
                    <a:pt x="24" y="39"/>
                    <a:pt x="20" y="39"/>
                  </a:cubicBezTo>
                  <a:cubicBezTo>
                    <a:pt x="13" y="39"/>
                    <a:pt x="8" y="37"/>
                    <a:pt x="4" y="32"/>
                  </a:cubicBezTo>
                  <a:cubicBezTo>
                    <a:pt x="1" y="29"/>
                    <a:pt x="0" y="25"/>
                    <a:pt x="0" y="20"/>
                  </a:cubicBezTo>
                  <a:cubicBezTo>
                    <a:pt x="0" y="17"/>
                    <a:pt x="1" y="13"/>
                    <a:pt x="3" y="10"/>
                  </a:cubicBezTo>
                  <a:cubicBezTo>
                    <a:pt x="4" y="7"/>
                    <a:pt x="7" y="5"/>
                    <a:pt x="10" y="3"/>
                  </a:cubicBezTo>
                  <a:cubicBezTo>
                    <a:pt x="13" y="1"/>
                    <a:pt x="17" y="0"/>
                    <a:pt x="21" y="0"/>
                  </a:cubicBezTo>
                  <a:cubicBezTo>
                    <a:pt x="24" y="0"/>
                    <a:pt x="27" y="1"/>
                    <a:pt x="30" y="2"/>
                  </a:cubicBezTo>
                  <a:cubicBezTo>
                    <a:pt x="30" y="3"/>
                    <a:pt x="31" y="3"/>
                    <a:pt x="31" y="3"/>
                  </a:cubicBezTo>
                  <a:cubicBezTo>
                    <a:pt x="32" y="3"/>
                    <a:pt x="32" y="3"/>
                    <a:pt x="33" y="2"/>
                  </a:cubicBezTo>
                  <a:cubicBezTo>
                    <a:pt x="33" y="2"/>
                    <a:pt x="34" y="1"/>
                    <a:pt x="34" y="0"/>
                  </a:cubicBez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3" name="Freeform 25">
              <a:extLst>
                <a:ext uri="{FF2B5EF4-FFF2-40B4-BE49-F238E27FC236}">
                  <a16:creationId xmlns:a16="http://schemas.microsoft.com/office/drawing/2014/main" id="{35970E8A-63AB-41B3-B456-7A14E937E66E}"/>
                </a:ext>
              </a:extLst>
            </p:cNvPr>
            <p:cNvSpPr>
              <a:spLocks/>
            </p:cNvSpPr>
            <p:nvPr/>
          </p:nvSpPr>
          <p:spPr bwMode="auto">
            <a:xfrm>
              <a:off x="2932" y="2326"/>
              <a:ext cx="82" cy="71"/>
            </a:xfrm>
            <a:custGeom>
              <a:avLst/>
              <a:gdLst>
                <a:gd name="T0" fmla="*/ 12 w 43"/>
                <a:gd name="T1" fmla="*/ 17 h 37"/>
                <a:gd name="T2" fmla="*/ 31 w 43"/>
                <a:gd name="T3" fmla="*/ 17 h 37"/>
                <a:gd name="T4" fmla="*/ 31 w 43"/>
                <a:gd name="T5" fmla="*/ 7 h 37"/>
                <a:gd name="T6" fmla="*/ 31 w 43"/>
                <a:gd name="T7" fmla="*/ 3 h 37"/>
                <a:gd name="T8" fmla="*/ 30 w 43"/>
                <a:gd name="T9" fmla="*/ 2 h 37"/>
                <a:gd name="T10" fmla="*/ 27 w 43"/>
                <a:gd name="T11" fmla="*/ 1 h 37"/>
                <a:gd name="T12" fmla="*/ 25 w 43"/>
                <a:gd name="T13" fmla="*/ 1 h 37"/>
                <a:gd name="T14" fmla="*/ 25 w 43"/>
                <a:gd name="T15" fmla="*/ 0 h 37"/>
                <a:gd name="T16" fmla="*/ 43 w 43"/>
                <a:gd name="T17" fmla="*/ 0 h 37"/>
                <a:gd name="T18" fmla="*/ 43 w 43"/>
                <a:gd name="T19" fmla="*/ 1 h 37"/>
                <a:gd name="T20" fmla="*/ 42 w 43"/>
                <a:gd name="T21" fmla="*/ 1 h 37"/>
                <a:gd name="T22" fmla="*/ 39 w 43"/>
                <a:gd name="T23" fmla="*/ 2 h 37"/>
                <a:gd name="T24" fmla="*/ 37 w 43"/>
                <a:gd name="T25" fmla="*/ 3 h 37"/>
                <a:gd name="T26" fmla="*/ 37 w 43"/>
                <a:gd name="T27" fmla="*/ 7 h 37"/>
                <a:gd name="T28" fmla="*/ 37 w 43"/>
                <a:gd name="T29" fmla="*/ 31 h 37"/>
                <a:gd name="T30" fmla="*/ 37 w 43"/>
                <a:gd name="T31" fmla="*/ 34 h 37"/>
                <a:gd name="T32" fmla="*/ 39 w 43"/>
                <a:gd name="T33" fmla="*/ 36 h 37"/>
                <a:gd name="T34" fmla="*/ 42 w 43"/>
                <a:gd name="T35" fmla="*/ 36 h 37"/>
                <a:gd name="T36" fmla="*/ 43 w 43"/>
                <a:gd name="T37" fmla="*/ 36 h 37"/>
                <a:gd name="T38" fmla="*/ 43 w 43"/>
                <a:gd name="T39" fmla="*/ 37 h 37"/>
                <a:gd name="T40" fmla="*/ 25 w 43"/>
                <a:gd name="T41" fmla="*/ 37 h 37"/>
                <a:gd name="T42" fmla="*/ 25 w 43"/>
                <a:gd name="T43" fmla="*/ 36 h 37"/>
                <a:gd name="T44" fmla="*/ 27 w 43"/>
                <a:gd name="T45" fmla="*/ 36 h 37"/>
                <a:gd name="T46" fmla="*/ 31 w 43"/>
                <a:gd name="T47" fmla="*/ 35 h 37"/>
                <a:gd name="T48" fmla="*/ 31 w 43"/>
                <a:gd name="T49" fmla="*/ 31 h 37"/>
                <a:gd name="T50" fmla="*/ 31 w 43"/>
                <a:gd name="T51" fmla="*/ 19 h 37"/>
                <a:gd name="T52" fmla="*/ 12 w 43"/>
                <a:gd name="T53" fmla="*/ 19 h 37"/>
                <a:gd name="T54" fmla="*/ 12 w 43"/>
                <a:gd name="T55" fmla="*/ 31 h 37"/>
                <a:gd name="T56" fmla="*/ 13 w 43"/>
                <a:gd name="T57" fmla="*/ 34 h 37"/>
                <a:gd name="T58" fmla="*/ 14 w 43"/>
                <a:gd name="T59" fmla="*/ 36 h 37"/>
                <a:gd name="T60" fmla="*/ 17 w 43"/>
                <a:gd name="T61" fmla="*/ 36 h 37"/>
                <a:gd name="T62" fmla="*/ 18 w 43"/>
                <a:gd name="T63" fmla="*/ 36 h 37"/>
                <a:gd name="T64" fmla="*/ 18 w 43"/>
                <a:gd name="T65" fmla="*/ 37 h 37"/>
                <a:gd name="T66" fmla="*/ 0 w 43"/>
                <a:gd name="T67" fmla="*/ 37 h 37"/>
                <a:gd name="T68" fmla="*/ 0 w 43"/>
                <a:gd name="T69" fmla="*/ 36 h 37"/>
                <a:gd name="T70" fmla="*/ 2 w 43"/>
                <a:gd name="T71" fmla="*/ 36 h 37"/>
                <a:gd name="T72" fmla="*/ 6 w 43"/>
                <a:gd name="T73" fmla="*/ 35 h 37"/>
                <a:gd name="T74" fmla="*/ 6 w 43"/>
                <a:gd name="T75" fmla="*/ 31 h 37"/>
                <a:gd name="T76" fmla="*/ 6 w 43"/>
                <a:gd name="T77" fmla="*/ 7 h 37"/>
                <a:gd name="T78" fmla="*/ 6 w 43"/>
                <a:gd name="T79" fmla="*/ 3 h 37"/>
                <a:gd name="T80" fmla="*/ 5 w 43"/>
                <a:gd name="T81" fmla="*/ 2 h 37"/>
                <a:gd name="T82" fmla="*/ 2 w 43"/>
                <a:gd name="T83" fmla="*/ 1 h 37"/>
                <a:gd name="T84" fmla="*/ 0 w 43"/>
                <a:gd name="T85" fmla="*/ 1 h 37"/>
                <a:gd name="T86" fmla="*/ 0 w 43"/>
                <a:gd name="T87" fmla="*/ 0 h 37"/>
                <a:gd name="T88" fmla="*/ 18 w 43"/>
                <a:gd name="T89" fmla="*/ 0 h 37"/>
                <a:gd name="T90" fmla="*/ 18 w 43"/>
                <a:gd name="T91" fmla="*/ 1 h 37"/>
                <a:gd name="T92" fmla="*/ 17 w 43"/>
                <a:gd name="T93" fmla="*/ 1 h 37"/>
                <a:gd name="T94" fmla="*/ 14 w 43"/>
                <a:gd name="T95" fmla="*/ 2 h 37"/>
                <a:gd name="T96" fmla="*/ 13 w 43"/>
                <a:gd name="T97" fmla="*/ 3 h 37"/>
                <a:gd name="T98" fmla="*/ 12 w 43"/>
                <a:gd name="T99" fmla="*/ 7 h 37"/>
                <a:gd name="T100" fmla="*/ 12 w 43"/>
                <a:gd name="T101"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37">
                  <a:moveTo>
                    <a:pt x="12" y="17"/>
                  </a:moveTo>
                  <a:cubicBezTo>
                    <a:pt x="31" y="17"/>
                    <a:pt x="31" y="17"/>
                    <a:pt x="31" y="17"/>
                  </a:cubicBezTo>
                  <a:cubicBezTo>
                    <a:pt x="31" y="7"/>
                    <a:pt x="31" y="7"/>
                    <a:pt x="31" y="7"/>
                  </a:cubicBezTo>
                  <a:cubicBezTo>
                    <a:pt x="31" y="5"/>
                    <a:pt x="31" y="3"/>
                    <a:pt x="31" y="3"/>
                  </a:cubicBezTo>
                  <a:cubicBezTo>
                    <a:pt x="31" y="2"/>
                    <a:pt x="30" y="2"/>
                    <a:pt x="30" y="2"/>
                  </a:cubicBezTo>
                  <a:cubicBezTo>
                    <a:pt x="29" y="1"/>
                    <a:pt x="28" y="1"/>
                    <a:pt x="27" y="1"/>
                  </a:cubicBezTo>
                  <a:cubicBezTo>
                    <a:pt x="25" y="1"/>
                    <a:pt x="25" y="1"/>
                    <a:pt x="25" y="1"/>
                  </a:cubicBezTo>
                  <a:cubicBezTo>
                    <a:pt x="25" y="0"/>
                    <a:pt x="25" y="0"/>
                    <a:pt x="25" y="0"/>
                  </a:cubicBezTo>
                  <a:cubicBezTo>
                    <a:pt x="43" y="0"/>
                    <a:pt x="43" y="0"/>
                    <a:pt x="43" y="0"/>
                  </a:cubicBezTo>
                  <a:cubicBezTo>
                    <a:pt x="43" y="1"/>
                    <a:pt x="43" y="1"/>
                    <a:pt x="43" y="1"/>
                  </a:cubicBezTo>
                  <a:cubicBezTo>
                    <a:pt x="42" y="1"/>
                    <a:pt x="42" y="1"/>
                    <a:pt x="42" y="1"/>
                  </a:cubicBezTo>
                  <a:cubicBezTo>
                    <a:pt x="41" y="1"/>
                    <a:pt x="40" y="1"/>
                    <a:pt x="39" y="2"/>
                  </a:cubicBezTo>
                  <a:cubicBezTo>
                    <a:pt x="38" y="2"/>
                    <a:pt x="38" y="2"/>
                    <a:pt x="37" y="3"/>
                  </a:cubicBezTo>
                  <a:cubicBezTo>
                    <a:pt x="37" y="4"/>
                    <a:pt x="37" y="5"/>
                    <a:pt x="37" y="7"/>
                  </a:cubicBezTo>
                  <a:cubicBezTo>
                    <a:pt x="37" y="31"/>
                    <a:pt x="37" y="31"/>
                    <a:pt x="37" y="31"/>
                  </a:cubicBezTo>
                  <a:cubicBezTo>
                    <a:pt x="37" y="33"/>
                    <a:pt x="37" y="34"/>
                    <a:pt x="37" y="34"/>
                  </a:cubicBezTo>
                  <a:cubicBezTo>
                    <a:pt x="38" y="35"/>
                    <a:pt x="38" y="35"/>
                    <a:pt x="39" y="36"/>
                  </a:cubicBezTo>
                  <a:cubicBezTo>
                    <a:pt x="40" y="36"/>
                    <a:pt x="41" y="36"/>
                    <a:pt x="42" y="36"/>
                  </a:cubicBezTo>
                  <a:cubicBezTo>
                    <a:pt x="43" y="36"/>
                    <a:pt x="43" y="36"/>
                    <a:pt x="43" y="36"/>
                  </a:cubicBezTo>
                  <a:cubicBezTo>
                    <a:pt x="43" y="37"/>
                    <a:pt x="43" y="37"/>
                    <a:pt x="43" y="37"/>
                  </a:cubicBezTo>
                  <a:cubicBezTo>
                    <a:pt x="25" y="37"/>
                    <a:pt x="25" y="37"/>
                    <a:pt x="25" y="37"/>
                  </a:cubicBezTo>
                  <a:cubicBezTo>
                    <a:pt x="25" y="36"/>
                    <a:pt x="25" y="36"/>
                    <a:pt x="25" y="36"/>
                  </a:cubicBezTo>
                  <a:cubicBezTo>
                    <a:pt x="27" y="36"/>
                    <a:pt x="27" y="36"/>
                    <a:pt x="27" y="36"/>
                  </a:cubicBezTo>
                  <a:cubicBezTo>
                    <a:pt x="29" y="36"/>
                    <a:pt x="30" y="36"/>
                    <a:pt x="31" y="35"/>
                  </a:cubicBezTo>
                  <a:cubicBezTo>
                    <a:pt x="31" y="34"/>
                    <a:pt x="31" y="33"/>
                    <a:pt x="31" y="31"/>
                  </a:cubicBezTo>
                  <a:cubicBezTo>
                    <a:pt x="31" y="19"/>
                    <a:pt x="31" y="19"/>
                    <a:pt x="31" y="19"/>
                  </a:cubicBezTo>
                  <a:cubicBezTo>
                    <a:pt x="12" y="19"/>
                    <a:pt x="12" y="19"/>
                    <a:pt x="12" y="19"/>
                  </a:cubicBezTo>
                  <a:cubicBezTo>
                    <a:pt x="12" y="31"/>
                    <a:pt x="12" y="31"/>
                    <a:pt x="12" y="31"/>
                  </a:cubicBezTo>
                  <a:cubicBezTo>
                    <a:pt x="12" y="33"/>
                    <a:pt x="12" y="34"/>
                    <a:pt x="13" y="34"/>
                  </a:cubicBezTo>
                  <a:cubicBezTo>
                    <a:pt x="13" y="35"/>
                    <a:pt x="13" y="35"/>
                    <a:pt x="14" y="36"/>
                  </a:cubicBezTo>
                  <a:cubicBezTo>
                    <a:pt x="15" y="36"/>
                    <a:pt x="16" y="36"/>
                    <a:pt x="17"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3"/>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7" y="1"/>
                    <a:pt x="17" y="1"/>
                    <a:pt x="17" y="1"/>
                  </a:cubicBezTo>
                  <a:cubicBezTo>
                    <a:pt x="16" y="1"/>
                    <a:pt x="15" y="1"/>
                    <a:pt x="14" y="2"/>
                  </a:cubicBezTo>
                  <a:cubicBezTo>
                    <a:pt x="13" y="2"/>
                    <a:pt x="13" y="2"/>
                    <a:pt x="13" y="3"/>
                  </a:cubicBezTo>
                  <a:cubicBezTo>
                    <a:pt x="12" y="4"/>
                    <a:pt x="12" y="5"/>
                    <a:pt x="12" y="7"/>
                  </a:cubicBezTo>
                  <a:lnTo>
                    <a:pt x="1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4" name="Freeform 26">
              <a:extLst>
                <a:ext uri="{FF2B5EF4-FFF2-40B4-BE49-F238E27FC236}">
                  <a16:creationId xmlns:a16="http://schemas.microsoft.com/office/drawing/2014/main" id="{9FEF3753-38EA-4E7B-8E35-074EC9BE21C7}"/>
                </a:ext>
              </a:extLst>
            </p:cNvPr>
            <p:cNvSpPr>
              <a:spLocks/>
            </p:cNvSpPr>
            <p:nvPr/>
          </p:nvSpPr>
          <p:spPr bwMode="auto">
            <a:xfrm>
              <a:off x="3017"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4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3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5" y="2"/>
                    <a:pt x="5" y="2"/>
                    <a:pt x="4"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3" y="1"/>
                    <a:pt x="13" y="2"/>
                  </a:cubicBezTo>
                  <a:cubicBezTo>
                    <a:pt x="12" y="3"/>
                    <a:pt x="12" y="4"/>
                    <a:pt x="12" y="7"/>
                  </a:cubicBezTo>
                  <a:cubicBezTo>
                    <a:pt x="12" y="31"/>
                    <a:pt x="12" y="31"/>
                    <a:pt x="12" y="31"/>
                  </a:cubicBezTo>
                  <a:cubicBezTo>
                    <a:pt x="12" y="33"/>
                    <a:pt x="12" y="34"/>
                    <a:pt x="12" y="34"/>
                  </a:cubicBezTo>
                  <a:cubicBezTo>
                    <a:pt x="12" y="35"/>
                    <a:pt x="13" y="35"/>
                    <a:pt x="13" y="36"/>
                  </a:cubicBezTo>
                  <a:cubicBezTo>
                    <a:pt x="14"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5" name="Freeform 27">
              <a:extLst>
                <a:ext uri="{FF2B5EF4-FFF2-40B4-BE49-F238E27FC236}">
                  <a16:creationId xmlns:a16="http://schemas.microsoft.com/office/drawing/2014/main" id="{AC01A4AC-4934-4C19-9F3A-FF2789D4FD26}"/>
                </a:ext>
              </a:extLst>
            </p:cNvPr>
            <p:cNvSpPr>
              <a:spLocks/>
            </p:cNvSpPr>
            <p:nvPr/>
          </p:nvSpPr>
          <p:spPr bwMode="auto">
            <a:xfrm>
              <a:off x="3052" y="2326"/>
              <a:ext cx="86"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1 w 45"/>
                <a:gd name="T31" fmla="*/ 8 h 38"/>
                <a:gd name="T32" fmla="*/ 11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1" y="8"/>
                    <a:pt x="11" y="8"/>
                    <a:pt x="11" y="8"/>
                  </a:cubicBezTo>
                  <a:cubicBezTo>
                    <a:pt x="11" y="31"/>
                    <a:pt x="11" y="31"/>
                    <a:pt x="11" y="31"/>
                  </a:cubicBezTo>
                  <a:cubicBezTo>
                    <a:pt x="11"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6" name="Freeform 28">
              <a:extLst>
                <a:ext uri="{FF2B5EF4-FFF2-40B4-BE49-F238E27FC236}">
                  <a16:creationId xmlns:a16="http://schemas.microsoft.com/office/drawing/2014/main" id="{BF56821C-61FA-477E-A39B-3CE0231CE826}"/>
                </a:ext>
              </a:extLst>
            </p:cNvPr>
            <p:cNvSpPr>
              <a:spLocks noEditPoints="1"/>
            </p:cNvSpPr>
            <p:nvPr/>
          </p:nvSpPr>
          <p:spPr bwMode="auto">
            <a:xfrm>
              <a:off x="3138" y="2324"/>
              <a:ext cx="84" cy="73"/>
            </a:xfrm>
            <a:custGeom>
              <a:avLst/>
              <a:gdLst>
                <a:gd name="T0" fmla="*/ 28 w 44"/>
                <a:gd name="T1" fmla="*/ 26 h 38"/>
                <a:gd name="T2" fmla="*/ 12 w 44"/>
                <a:gd name="T3" fmla="*/ 26 h 38"/>
                <a:gd name="T4" fmla="*/ 9 w 44"/>
                <a:gd name="T5" fmla="*/ 32 h 38"/>
                <a:gd name="T6" fmla="*/ 8 w 44"/>
                <a:gd name="T7" fmla="*/ 35 h 38"/>
                <a:gd name="T8" fmla="*/ 9 w 44"/>
                <a:gd name="T9" fmla="*/ 37 h 38"/>
                <a:gd name="T10" fmla="*/ 13 w 44"/>
                <a:gd name="T11" fmla="*/ 37 h 38"/>
                <a:gd name="T12" fmla="*/ 13 w 44"/>
                <a:gd name="T13" fmla="*/ 38 h 38"/>
                <a:gd name="T14" fmla="*/ 0 w 44"/>
                <a:gd name="T15" fmla="*/ 38 h 38"/>
                <a:gd name="T16" fmla="*/ 0 w 44"/>
                <a:gd name="T17" fmla="*/ 37 h 38"/>
                <a:gd name="T18" fmla="*/ 4 w 44"/>
                <a:gd name="T19" fmla="*/ 36 h 38"/>
                <a:gd name="T20" fmla="*/ 7 w 44"/>
                <a:gd name="T21" fmla="*/ 31 h 38"/>
                <a:gd name="T22" fmla="*/ 22 w 44"/>
                <a:gd name="T23" fmla="*/ 0 h 38"/>
                <a:gd name="T24" fmla="*/ 23 w 44"/>
                <a:gd name="T25" fmla="*/ 0 h 38"/>
                <a:gd name="T26" fmla="*/ 37 w 44"/>
                <a:gd name="T27" fmla="*/ 31 h 38"/>
                <a:gd name="T28" fmla="*/ 40 w 44"/>
                <a:gd name="T29" fmla="*/ 36 h 38"/>
                <a:gd name="T30" fmla="*/ 44 w 44"/>
                <a:gd name="T31" fmla="*/ 37 h 38"/>
                <a:gd name="T32" fmla="*/ 44 w 44"/>
                <a:gd name="T33" fmla="*/ 38 h 38"/>
                <a:gd name="T34" fmla="*/ 28 w 44"/>
                <a:gd name="T35" fmla="*/ 38 h 38"/>
                <a:gd name="T36" fmla="*/ 28 w 44"/>
                <a:gd name="T37" fmla="*/ 37 h 38"/>
                <a:gd name="T38" fmla="*/ 31 w 44"/>
                <a:gd name="T39" fmla="*/ 37 h 38"/>
                <a:gd name="T40" fmla="*/ 32 w 44"/>
                <a:gd name="T41" fmla="*/ 35 h 38"/>
                <a:gd name="T42" fmla="*/ 31 w 44"/>
                <a:gd name="T43" fmla="*/ 31 h 38"/>
                <a:gd name="T44" fmla="*/ 28 w 44"/>
                <a:gd name="T45" fmla="*/ 26 h 38"/>
                <a:gd name="T46" fmla="*/ 27 w 44"/>
                <a:gd name="T47" fmla="*/ 24 h 38"/>
                <a:gd name="T48" fmla="*/ 20 w 44"/>
                <a:gd name="T49" fmla="*/ 9 h 38"/>
                <a:gd name="T50" fmla="*/ 13 w 44"/>
                <a:gd name="T51" fmla="*/ 24 h 38"/>
                <a:gd name="T52" fmla="*/ 27 w 44"/>
                <a:gd name="T53"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28" y="26"/>
                  </a:moveTo>
                  <a:cubicBezTo>
                    <a:pt x="12" y="26"/>
                    <a:pt x="12" y="26"/>
                    <a:pt x="12" y="26"/>
                  </a:cubicBezTo>
                  <a:cubicBezTo>
                    <a:pt x="9" y="32"/>
                    <a:pt x="9" y="32"/>
                    <a:pt x="9" y="32"/>
                  </a:cubicBezTo>
                  <a:cubicBezTo>
                    <a:pt x="9" y="33"/>
                    <a:pt x="8" y="34"/>
                    <a:pt x="8" y="35"/>
                  </a:cubicBezTo>
                  <a:cubicBezTo>
                    <a:pt x="8" y="36"/>
                    <a:pt x="9" y="36"/>
                    <a:pt x="9" y="37"/>
                  </a:cubicBezTo>
                  <a:cubicBezTo>
                    <a:pt x="10" y="37"/>
                    <a:pt x="11" y="37"/>
                    <a:pt x="13" y="37"/>
                  </a:cubicBezTo>
                  <a:cubicBezTo>
                    <a:pt x="13" y="38"/>
                    <a:pt x="13" y="38"/>
                    <a:pt x="13" y="38"/>
                  </a:cubicBezTo>
                  <a:cubicBezTo>
                    <a:pt x="0" y="38"/>
                    <a:pt x="0" y="38"/>
                    <a:pt x="0" y="38"/>
                  </a:cubicBezTo>
                  <a:cubicBezTo>
                    <a:pt x="0" y="37"/>
                    <a:pt x="0" y="37"/>
                    <a:pt x="0" y="37"/>
                  </a:cubicBezTo>
                  <a:cubicBezTo>
                    <a:pt x="2" y="37"/>
                    <a:pt x="3" y="37"/>
                    <a:pt x="4" y="36"/>
                  </a:cubicBezTo>
                  <a:cubicBezTo>
                    <a:pt x="5" y="35"/>
                    <a:pt x="6" y="34"/>
                    <a:pt x="7" y="31"/>
                  </a:cubicBezTo>
                  <a:cubicBezTo>
                    <a:pt x="22" y="0"/>
                    <a:pt x="22" y="0"/>
                    <a:pt x="22" y="0"/>
                  </a:cubicBezTo>
                  <a:cubicBezTo>
                    <a:pt x="23" y="0"/>
                    <a:pt x="23" y="0"/>
                    <a:pt x="23" y="0"/>
                  </a:cubicBezTo>
                  <a:cubicBezTo>
                    <a:pt x="37" y="31"/>
                    <a:pt x="37" y="31"/>
                    <a:pt x="37" y="31"/>
                  </a:cubicBezTo>
                  <a:cubicBezTo>
                    <a:pt x="38" y="34"/>
                    <a:pt x="39" y="35"/>
                    <a:pt x="40" y="36"/>
                  </a:cubicBezTo>
                  <a:cubicBezTo>
                    <a:pt x="41" y="37"/>
                    <a:pt x="42" y="37"/>
                    <a:pt x="44" y="37"/>
                  </a:cubicBezTo>
                  <a:cubicBezTo>
                    <a:pt x="44" y="38"/>
                    <a:pt x="44" y="38"/>
                    <a:pt x="44" y="38"/>
                  </a:cubicBezTo>
                  <a:cubicBezTo>
                    <a:pt x="28" y="38"/>
                    <a:pt x="28" y="38"/>
                    <a:pt x="28" y="38"/>
                  </a:cubicBezTo>
                  <a:cubicBezTo>
                    <a:pt x="28" y="37"/>
                    <a:pt x="28" y="37"/>
                    <a:pt x="28" y="37"/>
                  </a:cubicBezTo>
                  <a:cubicBezTo>
                    <a:pt x="29" y="37"/>
                    <a:pt x="31" y="37"/>
                    <a:pt x="31" y="37"/>
                  </a:cubicBezTo>
                  <a:cubicBezTo>
                    <a:pt x="32" y="36"/>
                    <a:pt x="32" y="36"/>
                    <a:pt x="32" y="35"/>
                  </a:cubicBezTo>
                  <a:cubicBezTo>
                    <a:pt x="32" y="34"/>
                    <a:pt x="32" y="33"/>
                    <a:pt x="31" y="31"/>
                  </a:cubicBezTo>
                  <a:lnTo>
                    <a:pt x="28" y="26"/>
                  </a:lnTo>
                  <a:close/>
                  <a:moveTo>
                    <a:pt x="27" y="24"/>
                  </a:moveTo>
                  <a:cubicBezTo>
                    <a:pt x="20" y="9"/>
                    <a:pt x="20" y="9"/>
                    <a:pt x="20" y="9"/>
                  </a:cubicBezTo>
                  <a:cubicBezTo>
                    <a:pt x="13" y="24"/>
                    <a:pt x="13" y="24"/>
                    <a:pt x="13" y="24"/>
                  </a:cubicBezTo>
                  <a:lnTo>
                    <a:pt x="2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7" name="Freeform 29">
              <a:extLst>
                <a:ext uri="{FF2B5EF4-FFF2-40B4-BE49-F238E27FC236}">
                  <a16:creationId xmlns:a16="http://schemas.microsoft.com/office/drawing/2014/main" id="{C5F39331-FA73-4181-AA6A-8947F930E5A7}"/>
                </a:ext>
              </a:extLst>
            </p:cNvPr>
            <p:cNvSpPr>
              <a:spLocks/>
            </p:cNvSpPr>
            <p:nvPr/>
          </p:nvSpPr>
          <p:spPr bwMode="auto">
            <a:xfrm>
              <a:off x="324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8 w 44"/>
                <a:gd name="T11" fmla="*/ 3 h 38"/>
                <a:gd name="T12" fmla="*/ 38 w 44"/>
                <a:gd name="T13" fmla="*/ 7 h 38"/>
                <a:gd name="T14" fmla="*/ 38 w 44"/>
                <a:gd name="T15" fmla="*/ 22 h 38"/>
                <a:gd name="T16" fmla="*/ 36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29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0" y="1"/>
                    <a:pt x="39" y="2"/>
                    <a:pt x="38" y="3"/>
                  </a:cubicBezTo>
                  <a:cubicBezTo>
                    <a:pt x="38" y="3"/>
                    <a:pt x="38" y="5"/>
                    <a:pt x="38" y="7"/>
                  </a:cubicBezTo>
                  <a:cubicBezTo>
                    <a:pt x="38" y="22"/>
                    <a:pt x="38" y="22"/>
                    <a:pt x="38" y="22"/>
                  </a:cubicBezTo>
                  <a:cubicBezTo>
                    <a:pt x="38" y="26"/>
                    <a:pt x="37" y="29"/>
                    <a:pt x="36" y="31"/>
                  </a:cubicBezTo>
                  <a:cubicBezTo>
                    <a:pt x="36" y="33"/>
                    <a:pt x="34" y="34"/>
                    <a:pt x="32" y="36"/>
                  </a:cubicBezTo>
                  <a:cubicBezTo>
                    <a:pt x="29" y="37"/>
                    <a:pt x="26" y="38"/>
                    <a:pt x="22" y="38"/>
                  </a:cubicBezTo>
                  <a:cubicBezTo>
                    <a:pt x="17" y="38"/>
                    <a:pt x="14" y="37"/>
                    <a:pt x="12" y="36"/>
                  </a:cubicBezTo>
                  <a:cubicBezTo>
                    <a:pt x="9" y="35"/>
                    <a:pt x="8" y="33"/>
                    <a:pt x="7" y="30"/>
                  </a:cubicBezTo>
                  <a:cubicBezTo>
                    <a:pt x="6" y="29"/>
                    <a:pt x="6" y="26"/>
                    <a:pt x="6" y="2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4" y="33"/>
                    <a:pt x="15" y="34"/>
                    <a:pt x="17" y="35"/>
                  </a:cubicBezTo>
                  <a:cubicBezTo>
                    <a:pt x="18" y="35"/>
                    <a:pt x="20" y="36"/>
                    <a:pt x="22" y="36"/>
                  </a:cubicBezTo>
                  <a:cubicBezTo>
                    <a:pt x="25" y="36"/>
                    <a:pt x="27" y="35"/>
                    <a:pt x="29" y="34"/>
                  </a:cubicBezTo>
                  <a:cubicBezTo>
                    <a:pt x="32" y="33"/>
                    <a:pt x="33" y="32"/>
                    <a:pt x="34" y="30"/>
                  </a:cubicBezTo>
                  <a:cubicBezTo>
                    <a:pt x="35" y="28"/>
                    <a:pt x="35" y="26"/>
                    <a:pt x="35" y="22"/>
                  </a:cubicBezTo>
                  <a:cubicBezTo>
                    <a:pt x="35" y="7"/>
                    <a:pt x="35" y="7"/>
                    <a:pt x="35" y="7"/>
                  </a:cubicBezTo>
                  <a:cubicBezTo>
                    <a:pt x="35" y="4"/>
                    <a:pt x="35" y="3"/>
                    <a:pt x="34" y="2"/>
                  </a:cubicBezTo>
                  <a:cubicBezTo>
                    <a:pt x="33"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8" name="Freeform 30">
              <a:extLst>
                <a:ext uri="{FF2B5EF4-FFF2-40B4-BE49-F238E27FC236}">
                  <a16:creationId xmlns:a16="http://schemas.microsoft.com/office/drawing/2014/main" id="{ACB1CF43-6C3B-40BB-A7E8-CF26F0A35905}"/>
                </a:ext>
              </a:extLst>
            </p:cNvPr>
            <p:cNvSpPr>
              <a:spLocks/>
            </p:cNvSpPr>
            <p:nvPr/>
          </p:nvSpPr>
          <p:spPr bwMode="auto">
            <a:xfrm>
              <a:off x="3327" y="2326"/>
              <a:ext cx="85" cy="73"/>
            </a:xfrm>
            <a:custGeom>
              <a:avLst/>
              <a:gdLst>
                <a:gd name="T0" fmla="*/ 0 w 45"/>
                <a:gd name="T1" fmla="*/ 0 h 38"/>
                <a:gd name="T2" fmla="*/ 11 w 45"/>
                <a:gd name="T3" fmla="*/ 0 h 38"/>
                <a:gd name="T4" fmla="*/ 36 w 45"/>
                <a:gd name="T5" fmla="*/ 28 h 38"/>
                <a:gd name="T6" fmla="*/ 36 w 45"/>
                <a:gd name="T7" fmla="*/ 6 h 38"/>
                <a:gd name="T8" fmla="*/ 35 w 45"/>
                <a:gd name="T9" fmla="*/ 2 h 38"/>
                <a:gd name="T10" fmla="*/ 32 w 45"/>
                <a:gd name="T11" fmla="*/ 1 h 38"/>
                <a:gd name="T12" fmla="*/ 30 w 45"/>
                <a:gd name="T13" fmla="*/ 1 h 38"/>
                <a:gd name="T14" fmla="*/ 30 w 45"/>
                <a:gd name="T15" fmla="*/ 0 h 38"/>
                <a:gd name="T16" fmla="*/ 45 w 45"/>
                <a:gd name="T17" fmla="*/ 0 h 38"/>
                <a:gd name="T18" fmla="*/ 45 w 45"/>
                <a:gd name="T19" fmla="*/ 1 h 38"/>
                <a:gd name="T20" fmla="*/ 43 w 45"/>
                <a:gd name="T21" fmla="*/ 1 h 38"/>
                <a:gd name="T22" fmla="*/ 39 w 45"/>
                <a:gd name="T23" fmla="*/ 2 h 38"/>
                <a:gd name="T24" fmla="*/ 39 w 45"/>
                <a:gd name="T25" fmla="*/ 6 h 38"/>
                <a:gd name="T26" fmla="*/ 39 w 45"/>
                <a:gd name="T27" fmla="*/ 38 h 38"/>
                <a:gd name="T28" fmla="*/ 38 w 45"/>
                <a:gd name="T29" fmla="*/ 38 h 38"/>
                <a:gd name="T30" fmla="*/ 10 w 45"/>
                <a:gd name="T31" fmla="*/ 8 h 38"/>
                <a:gd name="T32" fmla="*/ 10 w 45"/>
                <a:gd name="T33" fmla="*/ 31 h 38"/>
                <a:gd name="T34" fmla="*/ 11 w 45"/>
                <a:gd name="T35" fmla="*/ 35 h 38"/>
                <a:gd name="T36" fmla="*/ 15 w 45"/>
                <a:gd name="T37" fmla="*/ 36 h 38"/>
                <a:gd name="T38" fmla="*/ 16 w 45"/>
                <a:gd name="T39" fmla="*/ 36 h 38"/>
                <a:gd name="T40" fmla="*/ 16 w 45"/>
                <a:gd name="T41" fmla="*/ 37 h 38"/>
                <a:gd name="T42" fmla="*/ 2 w 45"/>
                <a:gd name="T43" fmla="*/ 37 h 38"/>
                <a:gd name="T44" fmla="*/ 2 w 45"/>
                <a:gd name="T45" fmla="*/ 36 h 38"/>
                <a:gd name="T46" fmla="*/ 3 w 45"/>
                <a:gd name="T47" fmla="*/ 36 h 38"/>
                <a:gd name="T48" fmla="*/ 7 w 45"/>
                <a:gd name="T49" fmla="*/ 35 h 38"/>
                <a:gd name="T50" fmla="*/ 8 w 45"/>
                <a:gd name="T51" fmla="*/ 31 h 38"/>
                <a:gd name="T52" fmla="*/ 8 w 45"/>
                <a:gd name="T53" fmla="*/ 5 h 38"/>
                <a:gd name="T54" fmla="*/ 5 w 45"/>
                <a:gd name="T55" fmla="*/ 2 h 38"/>
                <a:gd name="T56" fmla="*/ 2 w 45"/>
                <a:gd name="T57" fmla="*/ 1 h 38"/>
                <a:gd name="T58" fmla="*/ 0 w 45"/>
                <a:gd name="T59" fmla="*/ 1 h 38"/>
                <a:gd name="T60" fmla="*/ 0 w 45"/>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8">
                  <a:moveTo>
                    <a:pt x="0" y="0"/>
                  </a:moveTo>
                  <a:cubicBezTo>
                    <a:pt x="11" y="0"/>
                    <a:pt x="11" y="0"/>
                    <a:pt x="11" y="0"/>
                  </a:cubicBezTo>
                  <a:cubicBezTo>
                    <a:pt x="36" y="28"/>
                    <a:pt x="36" y="28"/>
                    <a:pt x="36" y="28"/>
                  </a:cubicBezTo>
                  <a:cubicBezTo>
                    <a:pt x="36" y="6"/>
                    <a:pt x="36" y="6"/>
                    <a:pt x="36" y="6"/>
                  </a:cubicBezTo>
                  <a:cubicBezTo>
                    <a:pt x="36" y="4"/>
                    <a:pt x="36" y="3"/>
                    <a:pt x="35" y="2"/>
                  </a:cubicBezTo>
                  <a:cubicBezTo>
                    <a:pt x="34" y="1"/>
                    <a:pt x="33" y="1"/>
                    <a:pt x="32" y="1"/>
                  </a:cubicBezTo>
                  <a:cubicBezTo>
                    <a:pt x="30" y="1"/>
                    <a:pt x="30" y="1"/>
                    <a:pt x="30" y="1"/>
                  </a:cubicBezTo>
                  <a:cubicBezTo>
                    <a:pt x="30" y="0"/>
                    <a:pt x="30" y="0"/>
                    <a:pt x="30" y="0"/>
                  </a:cubicBezTo>
                  <a:cubicBezTo>
                    <a:pt x="45" y="0"/>
                    <a:pt x="45" y="0"/>
                    <a:pt x="45" y="0"/>
                  </a:cubicBezTo>
                  <a:cubicBezTo>
                    <a:pt x="45" y="1"/>
                    <a:pt x="45" y="1"/>
                    <a:pt x="45" y="1"/>
                  </a:cubicBezTo>
                  <a:cubicBezTo>
                    <a:pt x="43" y="1"/>
                    <a:pt x="43" y="1"/>
                    <a:pt x="43" y="1"/>
                  </a:cubicBezTo>
                  <a:cubicBezTo>
                    <a:pt x="41" y="1"/>
                    <a:pt x="40" y="2"/>
                    <a:pt x="39" y="2"/>
                  </a:cubicBezTo>
                  <a:cubicBezTo>
                    <a:pt x="39" y="3"/>
                    <a:pt x="39" y="4"/>
                    <a:pt x="39" y="6"/>
                  </a:cubicBezTo>
                  <a:cubicBezTo>
                    <a:pt x="39" y="38"/>
                    <a:pt x="39" y="38"/>
                    <a:pt x="39" y="38"/>
                  </a:cubicBezTo>
                  <a:cubicBezTo>
                    <a:pt x="38" y="38"/>
                    <a:pt x="38" y="38"/>
                    <a:pt x="38" y="38"/>
                  </a:cubicBezTo>
                  <a:cubicBezTo>
                    <a:pt x="10" y="8"/>
                    <a:pt x="10" y="8"/>
                    <a:pt x="10" y="8"/>
                  </a:cubicBezTo>
                  <a:cubicBezTo>
                    <a:pt x="10" y="31"/>
                    <a:pt x="10" y="31"/>
                    <a:pt x="10" y="31"/>
                  </a:cubicBezTo>
                  <a:cubicBezTo>
                    <a:pt x="10" y="33"/>
                    <a:pt x="11" y="35"/>
                    <a:pt x="11" y="35"/>
                  </a:cubicBezTo>
                  <a:cubicBezTo>
                    <a:pt x="12" y="36"/>
                    <a:pt x="13" y="36"/>
                    <a:pt x="15" y="36"/>
                  </a:cubicBezTo>
                  <a:cubicBezTo>
                    <a:pt x="16" y="36"/>
                    <a:pt x="16" y="36"/>
                    <a:pt x="16" y="36"/>
                  </a:cubicBezTo>
                  <a:cubicBezTo>
                    <a:pt x="16" y="37"/>
                    <a:pt x="16" y="37"/>
                    <a:pt x="16" y="37"/>
                  </a:cubicBezTo>
                  <a:cubicBezTo>
                    <a:pt x="2" y="37"/>
                    <a:pt x="2" y="37"/>
                    <a:pt x="2" y="37"/>
                  </a:cubicBezTo>
                  <a:cubicBezTo>
                    <a:pt x="2" y="36"/>
                    <a:pt x="2" y="36"/>
                    <a:pt x="2" y="36"/>
                  </a:cubicBezTo>
                  <a:cubicBezTo>
                    <a:pt x="3" y="36"/>
                    <a:pt x="3" y="36"/>
                    <a:pt x="3" y="36"/>
                  </a:cubicBezTo>
                  <a:cubicBezTo>
                    <a:pt x="5" y="36"/>
                    <a:pt x="6" y="36"/>
                    <a:pt x="7" y="35"/>
                  </a:cubicBezTo>
                  <a:cubicBezTo>
                    <a:pt x="8" y="34"/>
                    <a:pt x="8" y="33"/>
                    <a:pt x="8" y="31"/>
                  </a:cubicBezTo>
                  <a:cubicBezTo>
                    <a:pt x="8" y="5"/>
                    <a:pt x="8" y="5"/>
                    <a:pt x="8" y="5"/>
                  </a:cubicBezTo>
                  <a:cubicBezTo>
                    <a:pt x="7" y="4"/>
                    <a:pt x="6" y="3"/>
                    <a:pt x="5" y="2"/>
                  </a:cubicBezTo>
                  <a:cubicBezTo>
                    <a:pt x="4" y="2"/>
                    <a:pt x="4" y="2"/>
                    <a:pt x="2" y="1"/>
                  </a:cubicBezTo>
                  <a:cubicBezTo>
                    <a:pt x="2"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49" name="Freeform 31">
              <a:extLst>
                <a:ext uri="{FF2B5EF4-FFF2-40B4-BE49-F238E27FC236}">
                  <a16:creationId xmlns:a16="http://schemas.microsoft.com/office/drawing/2014/main" id="{D078FC1C-4E0C-45FF-9C63-5EE84854B793}"/>
                </a:ext>
              </a:extLst>
            </p:cNvPr>
            <p:cNvSpPr>
              <a:spLocks/>
            </p:cNvSpPr>
            <p:nvPr/>
          </p:nvSpPr>
          <p:spPr bwMode="auto">
            <a:xfrm>
              <a:off x="3414"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5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3" y="36"/>
                    <a:pt x="5" y="36"/>
                    <a:pt x="5"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5"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0" name="Freeform 32">
              <a:extLst>
                <a:ext uri="{FF2B5EF4-FFF2-40B4-BE49-F238E27FC236}">
                  <a16:creationId xmlns:a16="http://schemas.microsoft.com/office/drawing/2014/main" id="{684933DD-66F0-4FBB-936F-E6D830F54299}"/>
                </a:ext>
              </a:extLst>
            </p:cNvPr>
            <p:cNvSpPr>
              <a:spLocks/>
            </p:cNvSpPr>
            <p:nvPr/>
          </p:nvSpPr>
          <p:spPr bwMode="auto">
            <a:xfrm>
              <a:off x="3451" y="2326"/>
              <a:ext cx="84" cy="73"/>
            </a:xfrm>
            <a:custGeom>
              <a:avLst/>
              <a:gdLst>
                <a:gd name="T0" fmla="*/ 44 w 44"/>
                <a:gd name="T1" fmla="*/ 0 h 38"/>
                <a:gd name="T2" fmla="*/ 44 w 44"/>
                <a:gd name="T3" fmla="*/ 1 h 38"/>
                <a:gd name="T4" fmla="*/ 41 w 44"/>
                <a:gd name="T5" fmla="*/ 2 h 38"/>
                <a:gd name="T6" fmla="*/ 38 w 44"/>
                <a:gd name="T7" fmla="*/ 6 h 38"/>
                <a:gd name="T8" fmla="*/ 23 w 44"/>
                <a:gd name="T9" fmla="*/ 38 h 38"/>
                <a:gd name="T10" fmla="*/ 22 w 44"/>
                <a:gd name="T11" fmla="*/ 38 h 38"/>
                <a:gd name="T12" fmla="*/ 7 w 44"/>
                <a:gd name="T13" fmla="*/ 6 h 38"/>
                <a:gd name="T14" fmla="*/ 5 w 44"/>
                <a:gd name="T15" fmla="*/ 3 h 38"/>
                <a:gd name="T16" fmla="*/ 3 w 44"/>
                <a:gd name="T17" fmla="*/ 2 h 38"/>
                <a:gd name="T18" fmla="*/ 0 w 44"/>
                <a:gd name="T19" fmla="*/ 1 h 38"/>
                <a:gd name="T20" fmla="*/ 0 w 44"/>
                <a:gd name="T21" fmla="*/ 0 h 38"/>
                <a:gd name="T22" fmla="*/ 17 w 44"/>
                <a:gd name="T23" fmla="*/ 0 h 38"/>
                <a:gd name="T24" fmla="*/ 17 w 44"/>
                <a:gd name="T25" fmla="*/ 1 h 38"/>
                <a:gd name="T26" fmla="*/ 13 w 44"/>
                <a:gd name="T27" fmla="*/ 2 h 38"/>
                <a:gd name="T28" fmla="*/ 13 w 44"/>
                <a:gd name="T29" fmla="*/ 4 h 38"/>
                <a:gd name="T30" fmla="*/ 14 w 44"/>
                <a:gd name="T31" fmla="*/ 8 h 38"/>
                <a:gd name="T32" fmla="*/ 24 w 44"/>
                <a:gd name="T33" fmla="*/ 30 h 38"/>
                <a:gd name="T34" fmla="*/ 34 w 44"/>
                <a:gd name="T35" fmla="*/ 8 h 38"/>
                <a:gd name="T36" fmla="*/ 36 w 44"/>
                <a:gd name="T37" fmla="*/ 4 h 38"/>
                <a:gd name="T38" fmla="*/ 35 w 44"/>
                <a:gd name="T39" fmla="*/ 2 h 38"/>
                <a:gd name="T40" fmla="*/ 32 w 44"/>
                <a:gd name="T41" fmla="*/ 1 h 38"/>
                <a:gd name="T42" fmla="*/ 31 w 44"/>
                <a:gd name="T43" fmla="*/ 1 h 38"/>
                <a:gd name="T44" fmla="*/ 31 w 44"/>
                <a:gd name="T45" fmla="*/ 0 h 38"/>
                <a:gd name="T46" fmla="*/ 44 w 44"/>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38">
                  <a:moveTo>
                    <a:pt x="44" y="0"/>
                  </a:moveTo>
                  <a:cubicBezTo>
                    <a:pt x="44" y="1"/>
                    <a:pt x="44" y="1"/>
                    <a:pt x="44" y="1"/>
                  </a:cubicBezTo>
                  <a:cubicBezTo>
                    <a:pt x="42" y="1"/>
                    <a:pt x="41" y="2"/>
                    <a:pt x="41" y="2"/>
                  </a:cubicBezTo>
                  <a:cubicBezTo>
                    <a:pt x="39" y="3"/>
                    <a:pt x="39" y="5"/>
                    <a:pt x="38" y="6"/>
                  </a:cubicBezTo>
                  <a:cubicBezTo>
                    <a:pt x="23" y="38"/>
                    <a:pt x="23" y="38"/>
                    <a:pt x="23" y="38"/>
                  </a:cubicBezTo>
                  <a:cubicBezTo>
                    <a:pt x="22" y="38"/>
                    <a:pt x="22" y="38"/>
                    <a:pt x="22" y="38"/>
                  </a:cubicBezTo>
                  <a:cubicBezTo>
                    <a:pt x="7" y="6"/>
                    <a:pt x="7" y="6"/>
                    <a:pt x="7" y="6"/>
                  </a:cubicBezTo>
                  <a:cubicBezTo>
                    <a:pt x="6" y="4"/>
                    <a:pt x="5" y="3"/>
                    <a:pt x="5" y="3"/>
                  </a:cubicBezTo>
                  <a:cubicBezTo>
                    <a:pt x="5" y="2"/>
                    <a:pt x="4" y="2"/>
                    <a:pt x="3" y="2"/>
                  </a:cubicBezTo>
                  <a:cubicBezTo>
                    <a:pt x="3" y="1"/>
                    <a:pt x="2" y="1"/>
                    <a:pt x="0" y="1"/>
                  </a:cubicBezTo>
                  <a:cubicBezTo>
                    <a:pt x="0" y="0"/>
                    <a:pt x="0" y="0"/>
                    <a:pt x="0" y="0"/>
                  </a:cubicBezTo>
                  <a:cubicBezTo>
                    <a:pt x="17" y="0"/>
                    <a:pt x="17" y="0"/>
                    <a:pt x="17" y="0"/>
                  </a:cubicBezTo>
                  <a:cubicBezTo>
                    <a:pt x="17" y="1"/>
                    <a:pt x="17" y="1"/>
                    <a:pt x="17" y="1"/>
                  </a:cubicBezTo>
                  <a:cubicBezTo>
                    <a:pt x="15" y="1"/>
                    <a:pt x="14" y="1"/>
                    <a:pt x="13" y="2"/>
                  </a:cubicBezTo>
                  <a:cubicBezTo>
                    <a:pt x="13" y="2"/>
                    <a:pt x="13" y="3"/>
                    <a:pt x="13" y="4"/>
                  </a:cubicBezTo>
                  <a:cubicBezTo>
                    <a:pt x="13" y="4"/>
                    <a:pt x="13" y="6"/>
                    <a:pt x="14" y="8"/>
                  </a:cubicBezTo>
                  <a:cubicBezTo>
                    <a:pt x="24" y="30"/>
                    <a:pt x="24" y="30"/>
                    <a:pt x="24" y="30"/>
                  </a:cubicBezTo>
                  <a:cubicBezTo>
                    <a:pt x="34" y="8"/>
                    <a:pt x="34" y="8"/>
                    <a:pt x="34" y="8"/>
                  </a:cubicBezTo>
                  <a:cubicBezTo>
                    <a:pt x="35" y="6"/>
                    <a:pt x="36" y="5"/>
                    <a:pt x="36" y="4"/>
                  </a:cubicBezTo>
                  <a:cubicBezTo>
                    <a:pt x="36" y="3"/>
                    <a:pt x="35" y="3"/>
                    <a:pt x="35" y="2"/>
                  </a:cubicBezTo>
                  <a:cubicBezTo>
                    <a:pt x="34" y="2"/>
                    <a:pt x="33" y="1"/>
                    <a:pt x="32" y="1"/>
                  </a:cubicBezTo>
                  <a:cubicBezTo>
                    <a:pt x="32" y="1"/>
                    <a:pt x="31" y="1"/>
                    <a:pt x="31" y="1"/>
                  </a:cubicBezTo>
                  <a:cubicBezTo>
                    <a:pt x="31" y="0"/>
                    <a:pt x="31" y="0"/>
                    <a:pt x="31"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1" name="Freeform 33">
              <a:extLst>
                <a:ext uri="{FF2B5EF4-FFF2-40B4-BE49-F238E27FC236}">
                  <a16:creationId xmlns:a16="http://schemas.microsoft.com/office/drawing/2014/main" id="{6114392D-13B0-47DB-A0FB-715E9736ABFA}"/>
                </a:ext>
              </a:extLst>
            </p:cNvPr>
            <p:cNvSpPr>
              <a:spLocks/>
            </p:cNvSpPr>
            <p:nvPr/>
          </p:nvSpPr>
          <p:spPr bwMode="auto">
            <a:xfrm>
              <a:off x="3537" y="2326"/>
              <a:ext cx="66" cy="71"/>
            </a:xfrm>
            <a:custGeom>
              <a:avLst/>
              <a:gdLst>
                <a:gd name="T0" fmla="*/ 12 w 35"/>
                <a:gd name="T1" fmla="*/ 2 h 37"/>
                <a:gd name="T2" fmla="*/ 12 w 35"/>
                <a:gd name="T3" fmla="*/ 17 h 37"/>
                <a:gd name="T4" fmla="*/ 21 w 35"/>
                <a:gd name="T5" fmla="*/ 17 h 37"/>
                <a:gd name="T6" fmla="*/ 26 w 35"/>
                <a:gd name="T7" fmla="*/ 16 h 37"/>
                <a:gd name="T8" fmla="*/ 27 w 35"/>
                <a:gd name="T9" fmla="*/ 11 h 37"/>
                <a:gd name="T10" fmla="*/ 28 w 35"/>
                <a:gd name="T11" fmla="*/ 11 h 37"/>
                <a:gd name="T12" fmla="*/ 28 w 35"/>
                <a:gd name="T13" fmla="*/ 24 h 37"/>
                <a:gd name="T14" fmla="*/ 27 w 35"/>
                <a:gd name="T15" fmla="*/ 24 h 37"/>
                <a:gd name="T16" fmla="*/ 27 w 35"/>
                <a:gd name="T17" fmla="*/ 21 h 37"/>
                <a:gd name="T18" fmla="*/ 25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2 w 35"/>
                <a:gd name="T49" fmla="*/ 36 h 37"/>
                <a:gd name="T50" fmla="*/ 4 w 35"/>
                <a:gd name="T51" fmla="*/ 36 h 37"/>
                <a:gd name="T52" fmla="*/ 6 w 35"/>
                <a:gd name="T53" fmla="*/ 34 h 37"/>
                <a:gd name="T54" fmla="*/ 6 w 35"/>
                <a:gd name="T55" fmla="*/ 31 h 37"/>
                <a:gd name="T56" fmla="*/ 6 w 35"/>
                <a:gd name="T57" fmla="*/ 7 h 37"/>
                <a:gd name="T58" fmla="*/ 5 w 35"/>
                <a:gd name="T59" fmla="*/ 2 h 37"/>
                <a:gd name="T60" fmla="*/ 2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30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5" y="16"/>
                    <a:pt x="26" y="16"/>
                  </a:cubicBezTo>
                  <a:cubicBezTo>
                    <a:pt x="27" y="15"/>
                    <a:pt x="27" y="14"/>
                    <a:pt x="27" y="11"/>
                  </a:cubicBezTo>
                  <a:cubicBezTo>
                    <a:pt x="28" y="11"/>
                    <a:pt x="28" y="11"/>
                    <a:pt x="28" y="11"/>
                  </a:cubicBezTo>
                  <a:cubicBezTo>
                    <a:pt x="28" y="24"/>
                    <a:pt x="28" y="24"/>
                    <a:pt x="28" y="24"/>
                  </a:cubicBezTo>
                  <a:cubicBezTo>
                    <a:pt x="27" y="24"/>
                    <a:pt x="27" y="24"/>
                    <a:pt x="27" y="24"/>
                  </a:cubicBezTo>
                  <a:cubicBezTo>
                    <a:pt x="27" y="23"/>
                    <a:pt x="27" y="21"/>
                    <a:pt x="27" y="21"/>
                  </a:cubicBezTo>
                  <a:cubicBezTo>
                    <a:pt x="26" y="20"/>
                    <a:pt x="26" y="20"/>
                    <a:pt x="25" y="19"/>
                  </a:cubicBezTo>
                  <a:cubicBezTo>
                    <a:pt x="24" y="19"/>
                    <a:pt x="23" y="19"/>
                    <a:pt x="21" y="19"/>
                  </a:cubicBezTo>
                  <a:cubicBezTo>
                    <a:pt x="12" y="19"/>
                    <a:pt x="12" y="19"/>
                    <a:pt x="12" y="19"/>
                  </a:cubicBezTo>
                  <a:cubicBezTo>
                    <a:pt x="12" y="31"/>
                    <a:pt x="12" y="31"/>
                    <a:pt x="12" y="31"/>
                  </a:cubicBezTo>
                  <a:cubicBezTo>
                    <a:pt x="12" y="33"/>
                    <a:pt x="12" y="34"/>
                    <a:pt x="12" y="34"/>
                  </a:cubicBezTo>
                  <a:cubicBezTo>
                    <a:pt x="12" y="34"/>
                    <a:pt x="13" y="35"/>
                    <a:pt x="13" y="35"/>
                  </a:cubicBezTo>
                  <a:cubicBezTo>
                    <a:pt x="13" y="35"/>
                    <a:pt x="14" y="35"/>
                    <a:pt x="15" y="35"/>
                  </a:cubicBezTo>
                  <a:cubicBezTo>
                    <a:pt x="22" y="35"/>
                    <a:pt x="22" y="35"/>
                    <a:pt x="22" y="35"/>
                  </a:cubicBezTo>
                  <a:cubicBezTo>
                    <a:pt x="25" y="35"/>
                    <a:pt x="26" y="35"/>
                    <a:pt x="27" y="35"/>
                  </a:cubicBezTo>
                  <a:cubicBezTo>
                    <a:pt x="28" y="35"/>
                    <a:pt x="29" y="34"/>
                    <a:pt x="30" y="33"/>
                  </a:cubicBezTo>
                  <a:cubicBezTo>
                    <a:pt x="32"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2" y="36"/>
                    <a:pt x="2" y="36"/>
                    <a:pt x="2" y="36"/>
                  </a:cubicBezTo>
                  <a:cubicBezTo>
                    <a:pt x="3" y="36"/>
                    <a:pt x="4" y="36"/>
                    <a:pt x="4" y="36"/>
                  </a:cubicBezTo>
                  <a:cubicBezTo>
                    <a:pt x="5" y="35"/>
                    <a:pt x="6" y="35"/>
                    <a:pt x="6" y="34"/>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1" y="6"/>
                    <a:pt x="30" y="5"/>
                    <a:pt x="30" y="4"/>
                  </a:cubicBezTo>
                  <a:cubicBezTo>
                    <a:pt x="29" y="3"/>
                    <a:pt x="28" y="3"/>
                    <a:pt x="27" y="3"/>
                  </a:cubicBezTo>
                  <a:cubicBezTo>
                    <a:pt x="27"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2" name="Freeform 34">
              <a:extLst>
                <a:ext uri="{FF2B5EF4-FFF2-40B4-BE49-F238E27FC236}">
                  <a16:creationId xmlns:a16="http://schemas.microsoft.com/office/drawing/2014/main" id="{E85CFF7D-5A3B-4742-B805-E51C895DA5AF}"/>
                </a:ext>
              </a:extLst>
            </p:cNvPr>
            <p:cNvSpPr>
              <a:spLocks noEditPoints="1"/>
            </p:cNvSpPr>
            <p:nvPr/>
          </p:nvSpPr>
          <p:spPr bwMode="auto">
            <a:xfrm>
              <a:off x="3607" y="2326"/>
              <a:ext cx="78"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6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3 w 41"/>
                <a:gd name="T69" fmla="*/ 16 h 37"/>
                <a:gd name="T70" fmla="*/ 26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4"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2"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4" y="18"/>
                    <a:pt x="14" y="18"/>
                  </a:cubicBezTo>
                  <a:cubicBezTo>
                    <a:pt x="18" y="18"/>
                    <a:pt x="21" y="17"/>
                    <a:pt x="23" y="16"/>
                  </a:cubicBezTo>
                  <a:cubicBezTo>
                    <a:pt x="25" y="14"/>
                    <a:pt x="26" y="12"/>
                    <a:pt x="26" y="10"/>
                  </a:cubicBezTo>
                  <a:cubicBezTo>
                    <a:pt x="26" y="8"/>
                    <a:pt x="25" y="6"/>
                    <a:pt x="23" y="4"/>
                  </a:cubicBezTo>
                  <a:cubicBezTo>
                    <a:pt x="22"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3" name="Freeform 35">
              <a:extLst>
                <a:ext uri="{FF2B5EF4-FFF2-40B4-BE49-F238E27FC236}">
                  <a16:creationId xmlns:a16="http://schemas.microsoft.com/office/drawing/2014/main" id="{2026338F-17B6-4C0D-83FE-78FBE17D5C42}"/>
                </a:ext>
              </a:extLst>
            </p:cNvPr>
            <p:cNvSpPr>
              <a:spLocks/>
            </p:cNvSpPr>
            <p:nvPr/>
          </p:nvSpPr>
          <p:spPr bwMode="auto">
            <a:xfrm>
              <a:off x="3691" y="2324"/>
              <a:ext cx="52" cy="75"/>
            </a:xfrm>
            <a:custGeom>
              <a:avLst/>
              <a:gdLst>
                <a:gd name="T0" fmla="*/ 24 w 27"/>
                <a:gd name="T1" fmla="*/ 0 h 39"/>
                <a:gd name="T2" fmla="*/ 24 w 27"/>
                <a:gd name="T3" fmla="*/ 13 h 39"/>
                <a:gd name="T4" fmla="*/ 23 w 27"/>
                <a:gd name="T5" fmla="*/ 13 h 39"/>
                <a:gd name="T6" fmla="*/ 21 w 27"/>
                <a:gd name="T7" fmla="*/ 7 h 39"/>
                <a:gd name="T8" fmla="*/ 17 w 27"/>
                <a:gd name="T9" fmla="*/ 4 h 39"/>
                <a:gd name="T10" fmla="*/ 12 w 27"/>
                <a:gd name="T11" fmla="*/ 2 h 39"/>
                <a:gd name="T12" fmla="*/ 7 w 27"/>
                <a:gd name="T13" fmla="*/ 4 h 39"/>
                <a:gd name="T14" fmla="*/ 5 w 27"/>
                <a:gd name="T15" fmla="*/ 8 h 39"/>
                <a:gd name="T16" fmla="*/ 6 w 27"/>
                <a:gd name="T17" fmla="*/ 11 h 39"/>
                <a:gd name="T18" fmla="*/ 15 w 27"/>
                <a:gd name="T19" fmla="*/ 17 h 39"/>
                <a:gd name="T20" fmla="*/ 23 w 27"/>
                <a:gd name="T21" fmla="*/ 21 h 39"/>
                <a:gd name="T22" fmla="*/ 26 w 27"/>
                <a:gd name="T23" fmla="*/ 25 h 39"/>
                <a:gd name="T24" fmla="*/ 27 w 27"/>
                <a:gd name="T25" fmla="*/ 29 h 39"/>
                <a:gd name="T26" fmla="*/ 24 w 27"/>
                <a:gd name="T27" fmla="*/ 36 h 39"/>
                <a:gd name="T28" fmla="*/ 14 w 27"/>
                <a:gd name="T29" fmla="*/ 39 h 39"/>
                <a:gd name="T30" fmla="*/ 11 w 27"/>
                <a:gd name="T31" fmla="*/ 39 h 39"/>
                <a:gd name="T32" fmla="*/ 7 w 27"/>
                <a:gd name="T33" fmla="*/ 38 h 39"/>
                <a:gd name="T34" fmla="*/ 3 w 27"/>
                <a:gd name="T35" fmla="*/ 37 h 39"/>
                <a:gd name="T36" fmla="*/ 2 w 27"/>
                <a:gd name="T37" fmla="*/ 37 h 39"/>
                <a:gd name="T38" fmla="*/ 1 w 27"/>
                <a:gd name="T39" fmla="*/ 39 h 39"/>
                <a:gd name="T40" fmla="*/ 0 w 27"/>
                <a:gd name="T41" fmla="*/ 39 h 39"/>
                <a:gd name="T42" fmla="*/ 0 w 27"/>
                <a:gd name="T43" fmla="*/ 26 h 39"/>
                <a:gd name="T44" fmla="*/ 1 w 27"/>
                <a:gd name="T45" fmla="*/ 26 h 39"/>
                <a:gd name="T46" fmla="*/ 3 w 27"/>
                <a:gd name="T47" fmla="*/ 32 h 39"/>
                <a:gd name="T48" fmla="*/ 8 w 27"/>
                <a:gd name="T49" fmla="*/ 36 h 39"/>
                <a:gd name="T50" fmla="*/ 14 w 27"/>
                <a:gd name="T51" fmla="*/ 37 h 39"/>
                <a:gd name="T52" fmla="*/ 20 w 27"/>
                <a:gd name="T53" fmla="*/ 35 h 39"/>
                <a:gd name="T54" fmla="*/ 22 w 27"/>
                <a:gd name="T55" fmla="*/ 31 h 39"/>
                <a:gd name="T56" fmla="*/ 21 w 27"/>
                <a:gd name="T57" fmla="*/ 28 h 39"/>
                <a:gd name="T58" fmla="*/ 18 w 27"/>
                <a:gd name="T59" fmla="*/ 26 h 39"/>
                <a:gd name="T60" fmla="*/ 12 w 27"/>
                <a:gd name="T61" fmla="*/ 22 h 39"/>
                <a:gd name="T62" fmla="*/ 4 w 27"/>
                <a:gd name="T63" fmla="*/ 18 h 39"/>
                <a:gd name="T64" fmla="*/ 1 w 27"/>
                <a:gd name="T65" fmla="*/ 14 h 39"/>
                <a:gd name="T66" fmla="*/ 0 w 27"/>
                <a:gd name="T67" fmla="*/ 10 h 39"/>
                <a:gd name="T68" fmla="*/ 3 w 27"/>
                <a:gd name="T69" fmla="*/ 3 h 39"/>
                <a:gd name="T70" fmla="*/ 12 w 27"/>
                <a:gd name="T71" fmla="*/ 0 h 39"/>
                <a:gd name="T72" fmla="*/ 19 w 27"/>
                <a:gd name="T73" fmla="*/ 2 h 39"/>
                <a:gd name="T74" fmla="*/ 21 w 27"/>
                <a:gd name="T75" fmla="*/ 2 h 39"/>
                <a:gd name="T76" fmla="*/ 23 w 27"/>
                <a:gd name="T77" fmla="*/ 2 h 39"/>
                <a:gd name="T78" fmla="*/ 23 w 27"/>
                <a:gd name="T79" fmla="*/ 0 h 39"/>
                <a:gd name="T80" fmla="*/ 24 w 27"/>
                <a:gd name="T8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39">
                  <a:moveTo>
                    <a:pt x="24" y="0"/>
                  </a:moveTo>
                  <a:cubicBezTo>
                    <a:pt x="24" y="13"/>
                    <a:pt x="24" y="13"/>
                    <a:pt x="24" y="13"/>
                  </a:cubicBezTo>
                  <a:cubicBezTo>
                    <a:pt x="23" y="13"/>
                    <a:pt x="23" y="13"/>
                    <a:pt x="23" y="13"/>
                  </a:cubicBezTo>
                  <a:cubicBezTo>
                    <a:pt x="23" y="11"/>
                    <a:pt x="22" y="9"/>
                    <a:pt x="21" y="7"/>
                  </a:cubicBezTo>
                  <a:cubicBezTo>
                    <a:pt x="20" y="6"/>
                    <a:pt x="19" y="5"/>
                    <a:pt x="17" y="4"/>
                  </a:cubicBezTo>
                  <a:cubicBezTo>
                    <a:pt x="16" y="3"/>
                    <a:pt x="14" y="2"/>
                    <a:pt x="12" y="2"/>
                  </a:cubicBezTo>
                  <a:cubicBezTo>
                    <a:pt x="10" y="2"/>
                    <a:pt x="8" y="3"/>
                    <a:pt x="7" y="4"/>
                  </a:cubicBezTo>
                  <a:cubicBezTo>
                    <a:pt x="5" y="5"/>
                    <a:pt x="5" y="7"/>
                    <a:pt x="5" y="8"/>
                  </a:cubicBezTo>
                  <a:cubicBezTo>
                    <a:pt x="5" y="9"/>
                    <a:pt x="5" y="10"/>
                    <a:pt x="6" y="11"/>
                  </a:cubicBezTo>
                  <a:cubicBezTo>
                    <a:pt x="7" y="13"/>
                    <a:pt x="10" y="14"/>
                    <a:pt x="15" y="17"/>
                  </a:cubicBezTo>
                  <a:cubicBezTo>
                    <a:pt x="19" y="19"/>
                    <a:pt x="21" y="20"/>
                    <a:pt x="23" y="21"/>
                  </a:cubicBezTo>
                  <a:cubicBezTo>
                    <a:pt x="24" y="22"/>
                    <a:pt x="25" y="23"/>
                    <a:pt x="26" y="25"/>
                  </a:cubicBezTo>
                  <a:cubicBezTo>
                    <a:pt x="27" y="26"/>
                    <a:pt x="27" y="27"/>
                    <a:pt x="27" y="29"/>
                  </a:cubicBezTo>
                  <a:cubicBezTo>
                    <a:pt x="27" y="32"/>
                    <a:pt x="26" y="34"/>
                    <a:pt x="24" y="36"/>
                  </a:cubicBezTo>
                  <a:cubicBezTo>
                    <a:pt x="21" y="38"/>
                    <a:pt x="18" y="39"/>
                    <a:pt x="14" y="39"/>
                  </a:cubicBezTo>
                  <a:cubicBezTo>
                    <a:pt x="13" y="39"/>
                    <a:pt x="12" y="39"/>
                    <a:pt x="11" y="39"/>
                  </a:cubicBezTo>
                  <a:cubicBezTo>
                    <a:pt x="10" y="39"/>
                    <a:pt x="9" y="38"/>
                    <a:pt x="7" y="38"/>
                  </a:cubicBezTo>
                  <a:cubicBezTo>
                    <a:pt x="5" y="37"/>
                    <a:pt x="4" y="37"/>
                    <a:pt x="3" y="37"/>
                  </a:cubicBezTo>
                  <a:cubicBezTo>
                    <a:pt x="3" y="37"/>
                    <a:pt x="2" y="37"/>
                    <a:pt x="2" y="37"/>
                  </a:cubicBezTo>
                  <a:cubicBezTo>
                    <a:pt x="2" y="38"/>
                    <a:pt x="1" y="38"/>
                    <a:pt x="1" y="39"/>
                  </a:cubicBezTo>
                  <a:cubicBezTo>
                    <a:pt x="0" y="39"/>
                    <a:pt x="0" y="39"/>
                    <a:pt x="0" y="39"/>
                  </a:cubicBezTo>
                  <a:cubicBezTo>
                    <a:pt x="0" y="26"/>
                    <a:pt x="0" y="26"/>
                    <a:pt x="0" y="26"/>
                  </a:cubicBezTo>
                  <a:cubicBezTo>
                    <a:pt x="1" y="26"/>
                    <a:pt x="1" y="26"/>
                    <a:pt x="1" y="26"/>
                  </a:cubicBezTo>
                  <a:cubicBezTo>
                    <a:pt x="2" y="29"/>
                    <a:pt x="3" y="31"/>
                    <a:pt x="3" y="32"/>
                  </a:cubicBezTo>
                  <a:cubicBezTo>
                    <a:pt x="4" y="34"/>
                    <a:pt x="6" y="35"/>
                    <a:pt x="8" y="36"/>
                  </a:cubicBezTo>
                  <a:cubicBezTo>
                    <a:pt x="9" y="37"/>
                    <a:pt x="11" y="37"/>
                    <a:pt x="14" y="37"/>
                  </a:cubicBezTo>
                  <a:cubicBezTo>
                    <a:pt x="16" y="37"/>
                    <a:pt x="18" y="36"/>
                    <a:pt x="20" y="35"/>
                  </a:cubicBezTo>
                  <a:cubicBezTo>
                    <a:pt x="21" y="34"/>
                    <a:pt x="22" y="33"/>
                    <a:pt x="22" y="31"/>
                  </a:cubicBezTo>
                  <a:cubicBezTo>
                    <a:pt x="22" y="30"/>
                    <a:pt x="21" y="29"/>
                    <a:pt x="21" y="28"/>
                  </a:cubicBezTo>
                  <a:cubicBezTo>
                    <a:pt x="20" y="27"/>
                    <a:pt x="20" y="26"/>
                    <a:pt x="18" y="26"/>
                  </a:cubicBezTo>
                  <a:cubicBezTo>
                    <a:pt x="18" y="25"/>
                    <a:pt x="15" y="24"/>
                    <a:pt x="12" y="22"/>
                  </a:cubicBezTo>
                  <a:cubicBezTo>
                    <a:pt x="8" y="20"/>
                    <a:pt x="6" y="19"/>
                    <a:pt x="4" y="18"/>
                  </a:cubicBezTo>
                  <a:cubicBezTo>
                    <a:pt x="3" y="17"/>
                    <a:pt x="2" y="16"/>
                    <a:pt x="1" y="14"/>
                  </a:cubicBezTo>
                  <a:cubicBezTo>
                    <a:pt x="0" y="13"/>
                    <a:pt x="0" y="12"/>
                    <a:pt x="0" y="10"/>
                  </a:cubicBezTo>
                  <a:cubicBezTo>
                    <a:pt x="0" y="7"/>
                    <a:pt x="1" y="5"/>
                    <a:pt x="3" y="3"/>
                  </a:cubicBezTo>
                  <a:cubicBezTo>
                    <a:pt x="5" y="1"/>
                    <a:pt x="8" y="0"/>
                    <a:pt x="12" y="0"/>
                  </a:cubicBezTo>
                  <a:cubicBezTo>
                    <a:pt x="14" y="0"/>
                    <a:pt x="16" y="1"/>
                    <a:pt x="19" y="2"/>
                  </a:cubicBezTo>
                  <a:cubicBezTo>
                    <a:pt x="20" y="2"/>
                    <a:pt x="21" y="2"/>
                    <a:pt x="21" y="2"/>
                  </a:cubicBezTo>
                  <a:cubicBezTo>
                    <a:pt x="22" y="2"/>
                    <a:pt x="22" y="2"/>
                    <a:pt x="23" y="2"/>
                  </a:cubicBezTo>
                  <a:cubicBezTo>
                    <a:pt x="23" y="2"/>
                    <a:pt x="23" y="1"/>
                    <a:pt x="23"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4" name="Freeform 36">
              <a:extLst>
                <a:ext uri="{FF2B5EF4-FFF2-40B4-BE49-F238E27FC236}">
                  <a16:creationId xmlns:a16="http://schemas.microsoft.com/office/drawing/2014/main" id="{D7EBE57A-9D2B-4107-A416-B99E65FFF57C}"/>
                </a:ext>
              </a:extLst>
            </p:cNvPr>
            <p:cNvSpPr>
              <a:spLocks/>
            </p:cNvSpPr>
            <p:nvPr/>
          </p:nvSpPr>
          <p:spPr bwMode="auto">
            <a:xfrm>
              <a:off x="3750" y="2326"/>
              <a:ext cx="35" cy="71"/>
            </a:xfrm>
            <a:custGeom>
              <a:avLst/>
              <a:gdLst>
                <a:gd name="T0" fmla="*/ 18 w 18"/>
                <a:gd name="T1" fmla="*/ 36 h 37"/>
                <a:gd name="T2" fmla="*/ 18 w 18"/>
                <a:gd name="T3" fmla="*/ 37 h 37"/>
                <a:gd name="T4" fmla="*/ 0 w 18"/>
                <a:gd name="T5" fmla="*/ 37 h 37"/>
                <a:gd name="T6" fmla="*/ 0 w 18"/>
                <a:gd name="T7" fmla="*/ 36 h 37"/>
                <a:gd name="T8" fmla="*/ 2 w 18"/>
                <a:gd name="T9" fmla="*/ 36 h 37"/>
                <a:gd name="T10" fmla="*/ 6 w 18"/>
                <a:gd name="T11" fmla="*/ 35 h 37"/>
                <a:gd name="T12" fmla="*/ 6 w 18"/>
                <a:gd name="T13" fmla="*/ 31 h 37"/>
                <a:gd name="T14" fmla="*/ 6 w 18"/>
                <a:gd name="T15" fmla="*/ 7 h 37"/>
                <a:gd name="T16" fmla="*/ 6 w 18"/>
                <a:gd name="T17" fmla="*/ 3 h 37"/>
                <a:gd name="T18" fmla="*/ 5 w 18"/>
                <a:gd name="T19" fmla="*/ 2 h 37"/>
                <a:gd name="T20" fmla="*/ 2 w 18"/>
                <a:gd name="T21" fmla="*/ 1 h 37"/>
                <a:gd name="T22" fmla="*/ 0 w 18"/>
                <a:gd name="T23" fmla="*/ 1 h 37"/>
                <a:gd name="T24" fmla="*/ 0 w 18"/>
                <a:gd name="T25" fmla="*/ 0 h 37"/>
                <a:gd name="T26" fmla="*/ 18 w 18"/>
                <a:gd name="T27" fmla="*/ 0 h 37"/>
                <a:gd name="T28" fmla="*/ 18 w 18"/>
                <a:gd name="T29" fmla="*/ 1 h 37"/>
                <a:gd name="T30" fmla="*/ 16 w 18"/>
                <a:gd name="T31" fmla="*/ 1 h 37"/>
                <a:gd name="T32" fmla="*/ 13 w 18"/>
                <a:gd name="T33" fmla="*/ 2 h 37"/>
                <a:gd name="T34" fmla="*/ 12 w 18"/>
                <a:gd name="T35" fmla="*/ 7 h 37"/>
                <a:gd name="T36" fmla="*/ 12 w 18"/>
                <a:gd name="T37" fmla="*/ 31 h 37"/>
                <a:gd name="T38" fmla="*/ 12 w 18"/>
                <a:gd name="T39" fmla="*/ 34 h 37"/>
                <a:gd name="T40" fmla="*/ 14 w 18"/>
                <a:gd name="T41" fmla="*/ 36 h 37"/>
                <a:gd name="T42" fmla="*/ 16 w 18"/>
                <a:gd name="T43" fmla="*/ 36 h 37"/>
                <a:gd name="T44" fmla="*/ 18 w 18"/>
                <a:gd name="T4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37">
                  <a:moveTo>
                    <a:pt x="18" y="36"/>
                  </a:moveTo>
                  <a:cubicBezTo>
                    <a:pt x="18" y="37"/>
                    <a:pt x="18" y="37"/>
                    <a:pt x="18"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5"/>
                    <a:pt x="6" y="4"/>
                    <a:pt x="6" y="3"/>
                  </a:cubicBezTo>
                  <a:cubicBezTo>
                    <a:pt x="6" y="2"/>
                    <a:pt x="5" y="2"/>
                    <a:pt x="5" y="2"/>
                  </a:cubicBezTo>
                  <a:cubicBezTo>
                    <a:pt x="4" y="1"/>
                    <a:pt x="3" y="1"/>
                    <a:pt x="2"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5" y="1"/>
                    <a:pt x="14" y="1"/>
                    <a:pt x="13" y="2"/>
                  </a:cubicBezTo>
                  <a:cubicBezTo>
                    <a:pt x="12" y="3"/>
                    <a:pt x="12" y="4"/>
                    <a:pt x="12" y="7"/>
                  </a:cubicBezTo>
                  <a:cubicBezTo>
                    <a:pt x="12" y="31"/>
                    <a:pt x="12" y="31"/>
                    <a:pt x="12" y="31"/>
                  </a:cubicBezTo>
                  <a:cubicBezTo>
                    <a:pt x="12" y="33"/>
                    <a:pt x="12" y="34"/>
                    <a:pt x="12" y="34"/>
                  </a:cubicBezTo>
                  <a:cubicBezTo>
                    <a:pt x="13" y="35"/>
                    <a:pt x="13" y="35"/>
                    <a:pt x="14" y="36"/>
                  </a:cubicBezTo>
                  <a:cubicBezTo>
                    <a:pt x="15" y="36"/>
                    <a:pt x="16" y="36"/>
                    <a:pt x="16" y="36"/>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5" name="Freeform 37">
              <a:extLst>
                <a:ext uri="{FF2B5EF4-FFF2-40B4-BE49-F238E27FC236}">
                  <a16:creationId xmlns:a16="http://schemas.microsoft.com/office/drawing/2014/main" id="{91095053-6FFF-44BB-9D9C-C9461D3FDD94}"/>
                </a:ext>
              </a:extLst>
            </p:cNvPr>
            <p:cNvSpPr>
              <a:spLocks/>
            </p:cNvSpPr>
            <p:nvPr/>
          </p:nvSpPr>
          <p:spPr bwMode="auto">
            <a:xfrm>
              <a:off x="3790"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6" name="Freeform 38">
              <a:extLst>
                <a:ext uri="{FF2B5EF4-FFF2-40B4-BE49-F238E27FC236}">
                  <a16:creationId xmlns:a16="http://schemas.microsoft.com/office/drawing/2014/main" id="{21F3EB77-1BC2-4E63-96CF-D1E2BCB3AC13}"/>
                </a:ext>
              </a:extLst>
            </p:cNvPr>
            <p:cNvSpPr>
              <a:spLocks/>
            </p:cNvSpPr>
            <p:nvPr/>
          </p:nvSpPr>
          <p:spPr bwMode="auto">
            <a:xfrm>
              <a:off x="3859" y="2326"/>
              <a:ext cx="82" cy="71"/>
            </a:xfrm>
            <a:custGeom>
              <a:avLst/>
              <a:gdLst>
                <a:gd name="T0" fmla="*/ 29 w 43"/>
                <a:gd name="T1" fmla="*/ 0 h 37"/>
                <a:gd name="T2" fmla="*/ 43 w 43"/>
                <a:gd name="T3" fmla="*/ 0 h 37"/>
                <a:gd name="T4" fmla="*/ 43 w 43"/>
                <a:gd name="T5" fmla="*/ 1 h 37"/>
                <a:gd name="T6" fmla="*/ 42 w 43"/>
                <a:gd name="T7" fmla="*/ 1 h 37"/>
                <a:gd name="T8" fmla="*/ 40 w 43"/>
                <a:gd name="T9" fmla="*/ 2 h 37"/>
                <a:gd name="T10" fmla="*/ 37 w 43"/>
                <a:gd name="T11" fmla="*/ 3 h 37"/>
                <a:gd name="T12" fmla="*/ 34 w 43"/>
                <a:gd name="T13" fmla="*/ 7 h 37"/>
                <a:gd name="T14" fmla="*/ 24 w 43"/>
                <a:gd name="T15" fmla="*/ 21 h 37"/>
                <a:gd name="T16" fmla="*/ 24 w 43"/>
                <a:gd name="T17" fmla="*/ 31 h 37"/>
                <a:gd name="T18" fmla="*/ 25 w 43"/>
                <a:gd name="T19" fmla="*/ 35 h 37"/>
                <a:gd name="T20" fmla="*/ 29 w 43"/>
                <a:gd name="T21" fmla="*/ 36 h 37"/>
                <a:gd name="T22" fmla="*/ 30 w 43"/>
                <a:gd name="T23" fmla="*/ 36 h 37"/>
                <a:gd name="T24" fmla="*/ 30 w 43"/>
                <a:gd name="T25" fmla="*/ 37 h 37"/>
                <a:gd name="T26" fmla="*/ 13 w 43"/>
                <a:gd name="T27" fmla="*/ 37 h 37"/>
                <a:gd name="T28" fmla="*/ 13 w 43"/>
                <a:gd name="T29" fmla="*/ 36 h 37"/>
                <a:gd name="T30" fmla="*/ 14 w 43"/>
                <a:gd name="T31" fmla="*/ 36 h 37"/>
                <a:gd name="T32" fmla="*/ 18 w 43"/>
                <a:gd name="T33" fmla="*/ 35 h 37"/>
                <a:gd name="T34" fmla="*/ 18 w 43"/>
                <a:gd name="T35" fmla="*/ 31 h 37"/>
                <a:gd name="T36" fmla="*/ 18 w 43"/>
                <a:gd name="T37" fmla="*/ 22 h 37"/>
                <a:gd name="T38" fmla="*/ 7 w 43"/>
                <a:gd name="T39" fmla="*/ 6 h 37"/>
                <a:gd name="T40" fmla="*/ 4 w 43"/>
                <a:gd name="T41" fmla="*/ 3 h 37"/>
                <a:gd name="T42" fmla="*/ 1 w 43"/>
                <a:gd name="T43" fmla="*/ 1 h 37"/>
                <a:gd name="T44" fmla="*/ 0 w 43"/>
                <a:gd name="T45" fmla="*/ 1 h 37"/>
                <a:gd name="T46" fmla="*/ 0 w 43"/>
                <a:gd name="T47" fmla="*/ 0 h 37"/>
                <a:gd name="T48" fmla="*/ 17 w 43"/>
                <a:gd name="T49" fmla="*/ 0 h 37"/>
                <a:gd name="T50" fmla="*/ 17 w 43"/>
                <a:gd name="T51" fmla="*/ 1 h 37"/>
                <a:gd name="T52" fmla="*/ 16 w 43"/>
                <a:gd name="T53" fmla="*/ 1 h 37"/>
                <a:gd name="T54" fmla="*/ 14 w 43"/>
                <a:gd name="T55" fmla="*/ 2 h 37"/>
                <a:gd name="T56" fmla="*/ 13 w 43"/>
                <a:gd name="T57" fmla="*/ 3 h 37"/>
                <a:gd name="T58" fmla="*/ 14 w 43"/>
                <a:gd name="T59" fmla="*/ 7 h 37"/>
                <a:gd name="T60" fmla="*/ 23 w 43"/>
                <a:gd name="T61" fmla="*/ 19 h 37"/>
                <a:gd name="T62" fmla="*/ 31 w 43"/>
                <a:gd name="T63" fmla="*/ 8 h 37"/>
                <a:gd name="T64" fmla="*/ 33 w 43"/>
                <a:gd name="T65" fmla="*/ 4 h 37"/>
                <a:gd name="T66" fmla="*/ 32 w 43"/>
                <a:gd name="T67" fmla="*/ 2 h 37"/>
                <a:gd name="T68" fmla="*/ 31 w 43"/>
                <a:gd name="T69" fmla="*/ 1 h 37"/>
                <a:gd name="T70" fmla="*/ 29 w 43"/>
                <a:gd name="T71" fmla="*/ 1 h 37"/>
                <a:gd name="T72" fmla="*/ 29 w 43"/>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7">
                  <a:moveTo>
                    <a:pt x="29" y="0"/>
                  </a:moveTo>
                  <a:cubicBezTo>
                    <a:pt x="43" y="0"/>
                    <a:pt x="43" y="0"/>
                    <a:pt x="43" y="0"/>
                  </a:cubicBezTo>
                  <a:cubicBezTo>
                    <a:pt x="43" y="1"/>
                    <a:pt x="43" y="1"/>
                    <a:pt x="43" y="1"/>
                  </a:cubicBezTo>
                  <a:cubicBezTo>
                    <a:pt x="42" y="1"/>
                    <a:pt x="42" y="1"/>
                    <a:pt x="42" y="1"/>
                  </a:cubicBezTo>
                  <a:cubicBezTo>
                    <a:pt x="42" y="1"/>
                    <a:pt x="41" y="1"/>
                    <a:pt x="40" y="2"/>
                  </a:cubicBezTo>
                  <a:cubicBezTo>
                    <a:pt x="39" y="2"/>
                    <a:pt x="38" y="3"/>
                    <a:pt x="37" y="3"/>
                  </a:cubicBezTo>
                  <a:cubicBezTo>
                    <a:pt x="36" y="4"/>
                    <a:pt x="35" y="6"/>
                    <a:pt x="34" y="7"/>
                  </a:cubicBezTo>
                  <a:cubicBezTo>
                    <a:pt x="24" y="21"/>
                    <a:pt x="24" y="21"/>
                    <a:pt x="24" y="21"/>
                  </a:cubicBezTo>
                  <a:cubicBezTo>
                    <a:pt x="24" y="31"/>
                    <a:pt x="24" y="31"/>
                    <a:pt x="24" y="31"/>
                  </a:cubicBezTo>
                  <a:cubicBezTo>
                    <a:pt x="24" y="33"/>
                    <a:pt x="24" y="35"/>
                    <a:pt x="25" y="35"/>
                  </a:cubicBezTo>
                  <a:cubicBezTo>
                    <a:pt x="26" y="36"/>
                    <a:pt x="27" y="36"/>
                    <a:pt x="29" y="36"/>
                  </a:cubicBezTo>
                  <a:cubicBezTo>
                    <a:pt x="30" y="36"/>
                    <a:pt x="30" y="36"/>
                    <a:pt x="30" y="36"/>
                  </a:cubicBezTo>
                  <a:cubicBezTo>
                    <a:pt x="30" y="37"/>
                    <a:pt x="30" y="37"/>
                    <a:pt x="30" y="37"/>
                  </a:cubicBezTo>
                  <a:cubicBezTo>
                    <a:pt x="13" y="37"/>
                    <a:pt x="13" y="37"/>
                    <a:pt x="13" y="37"/>
                  </a:cubicBezTo>
                  <a:cubicBezTo>
                    <a:pt x="13" y="36"/>
                    <a:pt x="13" y="36"/>
                    <a:pt x="13" y="36"/>
                  </a:cubicBezTo>
                  <a:cubicBezTo>
                    <a:pt x="14" y="36"/>
                    <a:pt x="14" y="36"/>
                    <a:pt x="14" y="36"/>
                  </a:cubicBezTo>
                  <a:cubicBezTo>
                    <a:pt x="16" y="36"/>
                    <a:pt x="17" y="36"/>
                    <a:pt x="18" y="35"/>
                  </a:cubicBezTo>
                  <a:cubicBezTo>
                    <a:pt x="18" y="34"/>
                    <a:pt x="18" y="33"/>
                    <a:pt x="18" y="31"/>
                  </a:cubicBezTo>
                  <a:cubicBezTo>
                    <a:pt x="18" y="22"/>
                    <a:pt x="18" y="22"/>
                    <a:pt x="18" y="22"/>
                  </a:cubicBezTo>
                  <a:cubicBezTo>
                    <a:pt x="7" y="6"/>
                    <a:pt x="7" y="6"/>
                    <a:pt x="7" y="6"/>
                  </a:cubicBezTo>
                  <a:cubicBezTo>
                    <a:pt x="6" y="5"/>
                    <a:pt x="5" y="3"/>
                    <a:pt x="4" y="3"/>
                  </a:cubicBezTo>
                  <a:cubicBezTo>
                    <a:pt x="4" y="3"/>
                    <a:pt x="3" y="2"/>
                    <a:pt x="1" y="1"/>
                  </a:cubicBezTo>
                  <a:cubicBezTo>
                    <a:pt x="1" y="1"/>
                    <a:pt x="0" y="1"/>
                    <a:pt x="0" y="1"/>
                  </a:cubicBezTo>
                  <a:cubicBezTo>
                    <a:pt x="0" y="0"/>
                    <a:pt x="0" y="0"/>
                    <a:pt x="0" y="0"/>
                  </a:cubicBezTo>
                  <a:cubicBezTo>
                    <a:pt x="17" y="0"/>
                    <a:pt x="17" y="0"/>
                    <a:pt x="17" y="0"/>
                  </a:cubicBezTo>
                  <a:cubicBezTo>
                    <a:pt x="17" y="1"/>
                    <a:pt x="17" y="1"/>
                    <a:pt x="17" y="1"/>
                  </a:cubicBezTo>
                  <a:cubicBezTo>
                    <a:pt x="16" y="1"/>
                    <a:pt x="16" y="1"/>
                    <a:pt x="16" y="1"/>
                  </a:cubicBezTo>
                  <a:cubicBezTo>
                    <a:pt x="15" y="1"/>
                    <a:pt x="15" y="1"/>
                    <a:pt x="14" y="2"/>
                  </a:cubicBezTo>
                  <a:cubicBezTo>
                    <a:pt x="13" y="2"/>
                    <a:pt x="13" y="3"/>
                    <a:pt x="13" y="3"/>
                  </a:cubicBezTo>
                  <a:cubicBezTo>
                    <a:pt x="13" y="4"/>
                    <a:pt x="13" y="5"/>
                    <a:pt x="14" y="7"/>
                  </a:cubicBezTo>
                  <a:cubicBezTo>
                    <a:pt x="23" y="19"/>
                    <a:pt x="23" y="19"/>
                    <a:pt x="23" y="19"/>
                  </a:cubicBezTo>
                  <a:cubicBezTo>
                    <a:pt x="31" y="8"/>
                    <a:pt x="31" y="8"/>
                    <a:pt x="31" y="8"/>
                  </a:cubicBezTo>
                  <a:cubicBezTo>
                    <a:pt x="32" y="6"/>
                    <a:pt x="33" y="5"/>
                    <a:pt x="33" y="4"/>
                  </a:cubicBezTo>
                  <a:cubicBezTo>
                    <a:pt x="33" y="3"/>
                    <a:pt x="33" y="3"/>
                    <a:pt x="32" y="2"/>
                  </a:cubicBezTo>
                  <a:cubicBezTo>
                    <a:pt x="32" y="2"/>
                    <a:pt x="32" y="2"/>
                    <a:pt x="31" y="1"/>
                  </a:cubicBezTo>
                  <a:cubicBezTo>
                    <a:pt x="31" y="1"/>
                    <a:pt x="30" y="1"/>
                    <a:pt x="29" y="1"/>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7" name="Freeform 39">
              <a:extLst>
                <a:ext uri="{FF2B5EF4-FFF2-40B4-BE49-F238E27FC236}">
                  <a16:creationId xmlns:a16="http://schemas.microsoft.com/office/drawing/2014/main" id="{69E01E42-3070-42FD-AB77-90B71AC0FA92}"/>
                </a:ext>
              </a:extLst>
            </p:cNvPr>
            <p:cNvSpPr>
              <a:spLocks noEditPoints="1"/>
            </p:cNvSpPr>
            <p:nvPr/>
          </p:nvSpPr>
          <p:spPr bwMode="auto">
            <a:xfrm>
              <a:off x="3970" y="2324"/>
              <a:ext cx="76" cy="75"/>
            </a:xfrm>
            <a:custGeom>
              <a:avLst/>
              <a:gdLst>
                <a:gd name="T0" fmla="*/ 21 w 40"/>
                <a:gd name="T1" fmla="*/ 0 h 39"/>
                <a:gd name="T2" fmla="*/ 34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4" y="6"/>
                  </a:cubicBezTo>
                  <a:cubicBezTo>
                    <a:pt x="38" y="9"/>
                    <a:pt x="40" y="14"/>
                    <a:pt x="40" y="19"/>
                  </a:cubicBezTo>
                  <a:cubicBezTo>
                    <a:pt x="40" y="25"/>
                    <a:pt x="38" y="30"/>
                    <a:pt x="34" y="34"/>
                  </a:cubicBezTo>
                  <a:cubicBezTo>
                    <a:pt x="30"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3"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8" name="Freeform 40">
              <a:extLst>
                <a:ext uri="{FF2B5EF4-FFF2-40B4-BE49-F238E27FC236}">
                  <a16:creationId xmlns:a16="http://schemas.microsoft.com/office/drawing/2014/main" id="{20017B72-FCB9-4F57-9DE3-3B854BF7EEE4}"/>
                </a:ext>
              </a:extLst>
            </p:cNvPr>
            <p:cNvSpPr>
              <a:spLocks/>
            </p:cNvSpPr>
            <p:nvPr/>
          </p:nvSpPr>
          <p:spPr bwMode="auto">
            <a:xfrm>
              <a:off x="4052" y="2326"/>
              <a:ext cx="59" cy="71"/>
            </a:xfrm>
            <a:custGeom>
              <a:avLst/>
              <a:gdLst>
                <a:gd name="T0" fmla="*/ 12 w 31"/>
                <a:gd name="T1" fmla="*/ 2 h 37"/>
                <a:gd name="T2" fmla="*/ 12 w 31"/>
                <a:gd name="T3" fmla="*/ 17 h 37"/>
                <a:gd name="T4" fmla="*/ 19 w 31"/>
                <a:gd name="T5" fmla="*/ 17 h 37"/>
                <a:gd name="T6" fmla="*/ 23 w 31"/>
                <a:gd name="T7" fmla="*/ 16 h 37"/>
                <a:gd name="T8" fmla="*/ 25 w 31"/>
                <a:gd name="T9" fmla="*/ 12 h 37"/>
                <a:gd name="T10" fmla="*/ 26 w 31"/>
                <a:gd name="T11" fmla="*/ 12 h 37"/>
                <a:gd name="T12" fmla="*/ 26 w 31"/>
                <a:gd name="T13" fmla="*/ 24 h 37"/>
                <a:gd name="T14" fmla="*/ 25 w 31"/>
                <a:gd name="T15" fmla="*/ 24 h 37"/>
                <a:gd name="T16" fmla="*/ 24 w 31"/>
                <a:gd name="T17" fmla="*/ 21 h 37"/>
                <a:gd name="T18" fmla="*/ 22 w 31"/>
                <a:gd name="T19" fmla="*/ 20 h 37"/>
                <a:gd name="T20" fmla="*/ 19 w 31"/>
                <a:gd name="T21" fmla="*/ 19 h 37"/>
                <a:gd name="T22" fmla="*/ 12 w 31"/>
                <a:gd name="T23" fmla="*/ 19 h 37"/>
                <a:gd name="T24" fmla="*/ 12 w 31"/>
                <a:gd name="T25" fmla="*/ 31 h 37"/>
                <a:gd name="T26" fmla="*/ 12 w 31"/>
                <a:gd name="T27" fmla="*/ 34 h 37"/>
                <a:gd name="T28" fmla="*/ 13 w 31"/>
                <a:gd name="T29" fmla="*/ 36 h 37"/>
                <a:gd name="T30" fmla="*/ 16 w 31"/>
                <a:gd name="T31" fmla="*/ 36 h 37"/>
                <a:gd name="T32" fmla="*/ 18 w 31"/>
                <a:gd name="T33" fmla="*/ 36 h 37"/>
                <a:gd name="T34" fmla="*/ 18 w 31"/>
                <a:gd name="T35" fmla="*/ 37 h 37"/>
                <a:gd name="T36" fmla="*/ 0 w 31"/>
                <a:gd name="T37" fmla="*/ 37 h 37"/>
                <a:gd name="T38" fmla="*/ 0 w 31"/>
                <a:gd name="T39" fmla="*/ 36 h 37"/>
                <a:gd name="T40" fmla="*/ 1 w 31"/>
                <a:gd name="T41" fmla="*/ 36 h 37"/>
                <a:gd name="T42" fmla="*/ 5 w 31"/>
                <a:gd name="T43" fmla="*/ 35 h 37"/>
                <a:gd name="T44" fmla="*/ 6 w 31"/>
                <a:gd name="T45" fmla="*/ 31 h 37"/>
                <a:gd name="T46" fmla="*/ 6 w 31"/>
                <a:gd name="T47" fmla="*/ 7 h 37"/>
                <a:gd name="T48" fmla="*/ 5 w 31"/>
                <a:gd name="T49" fmla="*/ 3 h 37"/>
                <a:gd name="T50" fmla="*/ 4 w 31"/>
                <a:gd name="T51" fmla="*/ 2 h 37"/>
                <a:gd name="T52" fmla="*/ 1 w 31"/>
                <a:gd name="T53" fmla="*/ 1 h 37"/>
                <a:gd name="T54" fmla="*/ 0 w 31"/>
                <a:gd name="T55" fmla="*/ 1 h 37"/>
                <a:gd name="T56" fmla="*/ 0 w 31"/>
                <a:gd name="T57" fmla="*/ 0 h 37"/>
                <a:gd name="T58" fmla="*/ 31 w 31"/>
                <a:gd name="T59" fmla="*/ 0 h 37"/>
                <a:gd name="T60" fmla="*/ 31 w 31"/>
                <a:gd name="T61" fmla="*/ 8 h 37"/>
                <a:gd name="T62" fmla="*/ 30 w 31"/>
                <a:gd name="T63" fmla="*/ 8 h 37"/>
                <a:gd name="T64" fmla="*/ 28 w 31"/>
                <a:gd name="T65" fmla="*/ 4 h 37"/>
                <a:gd name="T66" fmla="*/ 26 w 31"/>
                <a:gd name="T67" fmla="*/ 3 h 37"/>
                <a:gd name="T68" fmla="*/ 21 w 31"/>
                <a:gd name="T69" fmla="*/ 2 h 37"/>
                <a:gd name="T70" fmla="*/ 12 w 31"/>
                <a:gd name="T7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 h="37">
                  <a:moveTo>
                    <a:pt x="12" y="2"/>
                  </a:moveTo>
                  <a:cubicBezTo>
                    <a:pt x="12" y="17"/>
                    <a:pt x="12" y="17"/>
                    <a:pt x="12" y="17"/>
                  </a:cubicBezTo>
                  <a:cubicBezTo>
                    <a:pt x="19" y="17"/>
                    <a:pt x="19" y="17"/>
                    <a:pt x="19" y="17"/>
                  </a:cubicBezTo>
                  <a:cubicBezTo>
                    <a:pt x="21" y="17"/>
                    <a:pt x="22" y="16"/>
                    <a:pt x="23" y="16"/>
                  </a:cubicBezTo>
                  <a:cubicBezTo>
                    <a:pt x="24" y="15"/>
                    <a:pt x="24" y="14"/>
                    <a:pt x="25" y="12"/>
                  </a:cubicBezTo>
                  <a:cubicBezTo>
                    <a:pt x="26" y="12"/>
                    <a:pt x="26" y="12"/>
                    <a:pt x="26" y="12"/>
                  </a:cubicBezTo>
                  <a:cubicBezTo>
                    <a:pt x="26" y="24"/>
                    <a:pt x="26" y="24"/>
                    <a:pt x="26" y="24"/>
                  </a:cubicBezTo>
                  <a:cubicBezTo>
                    <a:pt x="25" y="24"/>
                    <a:pt x="25" y="24"/>
                    <a:pt x="25" y="24"/>
                  </a:cubicBezTo>
                  <a:cubicBezTo>
                    <a:pt x="25" y="23"/>
                    <a:pt x="24" y="22"/>
                    <a:pt x="24" y="21"/>
                  </a:cubicBezTo>
                  <a:cubicBezTo>
                    <a:pt x="24" y="20"/>
                    <a:pt x="23" y="20"/>
                    <a:pt x="22" y="20"/>
                  </a:cubicBezTo>
                  <a:cubicBezTo>
                    <a:pt x="22" y="19"/>
                    <a:pt x="21" y="19"/>
                    <a:pt x="19" y="19"/>
                  </a:cubicBezTo>
                  <a:cubicBezTo>
                    <a:pt x="12" y="19"/>
                    <a:pt x="12" y="19"/>
                    <a:pt x="12" y="19"/>
                  </a:cubicBezTo>
                  <a:cubicBezTo>
                    <a:pt x="12" y="31"/>
                    <a:pt x="12" y="31"/>
                    <a:pt x="12" y="31"/>
                  </a:cubicBezTo>
                  <a:cubicBezTo>
                    <a:pt x="12" y="33"/>
                    <a:pt x="12" y="34"/>
                    <a:pt x="12" y="34"/>
                  </a:cubicBezTo>
                  <a:cubicBezTo>
                    <a:pt x="12" y="35"/>
                    <a:pt x="13" y="35"/>
                    <a:pt x="13" y="36"/>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1" y="36"/>
                    <a:pt x="1" y="36"/>
                    <a:pt x="1" y="36"/>
                  </a:cubicBezTo>
                  <a:cubicBezTo>
                    <a:pt x="3" y="36"/>
                    <a:pt x="4" y="36"/>
                    <a:pt x="5" y="35"/>
                  </a:cubicBezTo>
                  <a:cubicBezTo>
                    <a:pt x="6" y="34"/>
                    <a:pt x="6" y="33"/>
                    <a:pt x="6" y="31"/>
                  </a:cubicBezTo>
                  <a:cubicBezTo>
                    <a:pt x="6" y="7"/>
                    <a:pt x="6" y="7"/>
                    <a:pt x="6" y="7"/>
                  </a:cubicBezTo>
                  <a:cubicBezTo>
                    <a:pt x="6" y="5"/>
                    <a:pt x="6" y="4"/>
                    <a:pt x="5" y="3"/>
                  </a:cubicBezTo>
                  <a:cubicBezTo>
                    <a:pt x="5" y="2"/>
                    <a:pt x="5" y="2"/>
                    <a:pt x="4" y="2"/>
                  </a:cubicBezTo>
                  <a:cubicBezTo>
                    <a:pt x="3" y="1"/>
                    <a:pt x="2" y="1"/>
                    <a:pt x="1" y="1"/>
                  </a:cubicBezTo>
                  <a:cubicBezTo>
                    <a:pt x="0" y="1"/>
                    <a:pt x="0" y="1"/>
                    <a:pt x="0" y="1"/>
                  </a:cubicBezTo>
                  <a:cubicBezTo>
                    <a:pt x="0" y="0"/>
                    <a:pt x="0" y="0"/>
                    <a:pt x="0" y="0"/>
                  </a:cubicBezTo>
                  <a:cubicBezTo>
                    <a:pt x="31" y="0"/>
                    <a:pt x="31" y="0"/>
                    <a:pt x="31" y="0"/>
                  </a:cubicBezTo>
                  <a:cubicBezTo>
                    <a:pt x="31" y="8"/>
                    <a:pt x="31" y="8"/>
                    <a:pt x="31" y="8"/>
                  </a:cubicBezTo>
                  <a:cubicBezTo>
                    <a:pt x="30" y="8"/>
                    <a:pt x="30" y="8"/>
                    <a:pt x="30" y="8"/>
                  </a:cubicBezTo>
                  <a:cubicBezTo>
                    <a:pt x="29" y="6"/>
                    <a:pt x="29" y="5"/>
                    <a:pt x="28" y="4"/>
                  </a:cubicBezTo>
                  <a:cubicBezTo>
                    <a:pt x="27" y="4"/>
                    <a:pt x="27" y="3"/>
                    <a:pt x="26" y="3"/>
                  </a:cubicBezTo>
                  <a:cubicBezTo>
                    <a:pt x="25" y="2"/>
                    <a:pt x="23" y="2"/>
                    <a:pt x="21"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59" name="Freeform 41">
              <a:extLst>
                <a:ext uri="{FF2B5EF4-FFF2-40B4-BE49-F238E27FC236}">
                  <a16:creationId xmlns:a16="http://schemas.microsoft.com/office/drawing/2014/main" id="{53F94910-7BDE-4163-88A9-6E30B9943B49}"/>
                </a:ext>
              </a:extLst>
            </p:cNvPr>
            <p:cNvSpPr>
              <a:spLocks noEditPoints="1"/>
            </p:cNvSpPr>
            <p:nvPr/>
          </p:nvSpPr>
          <p:spPr bwMode="auto">
            <a:xfrm>
              <a:off x="4145" y="2326"/>
              <a:ext cx="59" cy="71"/>
            </a:xfrm>
            <a:custGeom>
              <a:avLst/>
              <a:gdLst>
                <a:gd name="T0" fmla="*/ 11 w 31"/>
                <a:gd name="T1" fmla="*/ 20 h 37"/>
                <a:gd name="T2" fmla="*/ 11 w 31"/>
                <a:gd name="T3" fmla="*/ 31 h 37"/>
                <a:gd name="T4" fmla="*/ 12 w 31"/>
                <a:gd name="T5" fmla="*/ 35 h 37"/>
                <a:gd name="T6" fmla="*/ 16 w 31"/>
                <a:gd name="T7" fmla="*/ 36 h 37"/>
                <a:gd name="T8" fmla="*/ 17 w 31"/>
                <a:gd name="T9" fmla="*/ 36 h 37"/>
                <a:gd name="T10" fmla="*/ 17 w 31"/>
                <a:gd name="T11" fmla="*/ 37 h 37"/>
                <a:gd name="T12" fmla="*/ 0 w 31"/>
                <a:gd name="T13" fmla="*/ 37 h 37"/>
                <a:gd name="T14" fmla="*/ 0 w 31"/>
                <a:gd name="T15" fmla="*/ 36 h 37"/>
                <a:gd name="T16" fmla="*/ 1 w 31"/>
                <a:gd name="T17" fmla="*/ 36 h 37"/>
                <a:gd name="T18" fmla="*/ 5 w 31"/>
                <a:gd name="T19" fmla="*/ 35 h 37"/>
                <a:gd name="T20" fmla="*/ 6 w 31"/>
                <a:gd name="T21" fmla="*/ 31 h 37"/>
                <a:gd name="T22" fmla="*/ 6 w 31"/>
                <a:gd name="T23" fmla="*/ 7 h 37"/>
                <a:gd name="T24" fmla="*/ 5 w 31"/>
                <a:gd name="T25" fmla="*/ 2 h 37"/>
                <a:gd name="T26" fmla="*/ 1 w 31"/>
                <a:gd name="T27" fmla="*/ 1 h 37"/>
                <a:gd name="T28" fmla="*/ 0 w 31"/>
                <a:gd name="T29" fmla="*/ 1 h 37"/>
                <a:gd name="T30" fmla="*/ 0 w 31"/>
                <a:gd name="T31" fmla="*/ 0 h 37"/>
                <a:gd name="T32" fmla="*/ 15 w 31"/>
                <a:gd name="T33" fmla="*/ 0 h 37"/>
                <a:gd name="T34" fmla="*/ 24 w 31"/>
                <a:gd name="T35" fmla="*/ 1 h 37"/>
                <a:gd name="T36" fmla="*/ 29 w 31"/>
                <a:gd name="T37" fmla="*/ 5 h 37"/>
                <a:gd name="T38" fmla="*/ 31 w 31"/>
                <a:gd name="T39" fmla="*/ 10 h 37"/>
                <a:gd name="T40" fmla="*/ 28 w 31"/>
                <a:gd name="T41" fmla="*/ 18 h 37"/>
                <a:gd name="T42" fmla="*/ 18 w 31"/>
                <a:gd name="T43" fmla="*/ 21 h 37"/>
                <a:gd name="T44" fmla="*/ 15 w 31"/>
                <a:gd name="T45" fmla="*/ 20 h 37"/>
                <a:gd name="T46" fmla="*/ 11 w 31"/>
                <a:gd name="T47" fmla="*/ 20 h 37"/>
                <a:gd name="T48" fmla="*/ 11 w 31"/>
                <a:gd name="T49" fmla="*/ 18 h 37"/>
                <a:gd name="T50" fmla="*/ 14 w 31"/>
                <a:gd name="T51" fmla="*/ 19 h 37"/>
                <a:gd name="T52" fmla="*/ 16 w 31"/>
                <a:gd name="T53" fmla="*/ 19 h 37"/>
                <a:gd name="T54" fmla="*/ 22 w 31"/>
                <a:gd name="T55" fmla="*/ 17 h 37"/>
                <a:gd name="T56" fmla="*/ 24 w 31"/>
                <a:gd name="T57" fmla="*/ 11 h 37"/>
                <a:gd name="T58" fmla="*/ 23 w 31"/>
                <a:gd name="T59" fmla="*/ 6 h 37"/>
                <a:gd name="T60" fmla="*/ 20 w 31"/>
                <a:gd name="T61" fmla="*/ 3 h 37"/>
                <a:gd name="T62" fmla="*/ 15 w 31"/>
                <a:gd name="T63" fmla="*/ 2 h 37"/>
                <a:gd name="T64" fmla="*/ 11 w 31"/>
                <a:gd name="T65" fmla="*/ 3 h 37"/>
                <a:gd name="T66" fmla="*/ 11 w 31"/>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11" y="20"/>
                  </a:moveTo>
                  <a:cubicBezTo>
                    <a:pt x="11" y="31"/>
                    <a:pt x="11" y="31"/>
                    <a:pt x="11" y="31"/>
                  </a:cubicBezTo>
                  <a:cubicBezTo>
                    <a:pt x="11" y="33"/>
                    <a:pt x="12" y="35"/>
                    <a:pt x="12" y="35"/>
                  </a:cubicBezTo>
                  <a:cubicBezTo>
                    <a:pt x="13" y="36"/>
                    <a:pt x="14" y="36"/>
                    <a:pt x="16" y="36"/>
                  </a:cubicBezTo>
                  <a:cubicBezTo>
                    <a:pt x="17" y="36"/>
                    <a:pt x="17" y="36"/>
                    <a:pt x="17" y="36"/>
                  </a:cubicBezTo>
                  <a:cubicBezTo>
                    <a:pt x="17" y="37"/>
                    <a:pt x="17" y="37"/>
                    <a:pt x="17"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15" y="0"/>
                    <a:pt x="15" y="0"/>
                    <a:pt x="15" y="0"/>
                  </a:cubicBezTo>
                  <a:cubicBezTo>
                    <a:pt x="19" y="0"/>
                    <a:pt x="21" y="0"/>
                    <a:pt x="24" y="1"/>
                  </a:cubicBezTo>
                  <a:cubicBezTo>
                    <a:pt x="26" y="2"/>
                    <a:pt x="27" y="3"/>
                    <a:pt x="29" y="5"/>
                  </a:cubicBezTo>
                  <a:cubicBezTo>
                    <a:pt x="30" y="6"/>
                    <a:pt x="31" y="8"/>
                    <a:pt x="31" y="10"/>
                  </a:cubicBezTo>
                  <a:cubicBezTo>
                    <a:pt x="31" y="13"/>
                    <a:pt x="30" y="16"/>
                    <a:pt x="28" y="18"/>
                  </a:cubicBezTo>
                  <a:cubicBezTo>
                    <a:pt x="26" y="20"/>
                    <a:pt x="22" y="21"/>
                    <a:pt x="18" y="21"/>
                  </a:cubicBezTo>
                  <a:cubicBezTo>
                    <a:pt x="17" y="21"/>
                    <a:pt x="16" y="21"/>
                    <a:pt x="15" y="20"/>
                  </a:cubicBezTo>
                  <a:cubicBezTo>
                    <a:pt x="14" y="20"/>
                    <a:pt x="13" y="20"/>
                    <a:pt x="11" y="20"/>
                  </a:cubicBezTo>
                  <a:close/>
                  <a:moveTo>
                    <a:pt x="11" y="18"/>
                  </a:moveTo>
                  <a:cubicBezTo>
                    <a:pt x="13" y="18"/>
                    <a:pt x="13" y="19"/>
                    <a:pt x="14" y="19"/>
                  </a:cubicBezTo>
                  <a:cubicBezTo>
                    <a:pt x="15" y="19"/>
                    <a:pt x="16" y="19"/>
                    <a:pt x="16" y="19"/>
                  </a:cubicBezTo>
                  <a:cubicBezTo>
                    <a:pt x="19" y="19"/>
                    <a:pt x="20" y="18"/>
                    <a:pt x="22" y="17"/>
                  </a:cubicBezTo>
                  <a:cubicBezTo>
                    <a:pt x="23" y="15"/>
                    <a:pt x="24" y="13"/>
                    <a:pt x="24" y="11"/>
                  </a:cubicBezTo>
                  <a:cubicBezTo>
                    <a:pt x="24" y="9"/>
                    <a:pt x="24" y="8"/>
                    <a:pt x="23" y="6"/>
                  </a:cubicBezTo>
                  <a:cubicBezTo>
                    <a:pt x="22" y="5"/>
                    <a:pt x="21" y="4"/>
                    <a:pt x="20" y="3"/>
                  </a:cubicBezTo>
                  <a:cubicBezTo>
                    <a:pt x="19" y="3"/>
                    <a:pt x="17" y="2"/>
                    <a:pt x="15" y="2"/>
                  </a:cubicBezTo>
                  <a:cubicBezTo>
                    <a:pt x="14" y="2"/>
                    <a:pt x="13" y="2"/>
                    <a:pt x="11" y="3"/>
                  </a:cubicBezTo>
                  <a:lnTo>
                    <a:pt x="1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0" name="Freeform 42">
              <a:extLst>
                <a:ext uri="{FF2B5EF4-FFF2-40B4-BE49-F238E27FC236}">
                  <a16:creationId xmlns:a16="http://schemas.microsoft.com/office/drawing/2014/main" id="{A4386BE4-F58B-40BF-B454-49EC9A271C14}"/>
                </a:ext>
              </a:extLst>
            </p:cNvPr>
            <p:cNvSpPr>
              <a:spLocks/>
            </p:cNvSpPr>
            <p:nvPr/>
          </p:nvSpPr>
          <p:spPr bwMode="auto">
            <a:xfrm>
              <a:off x="4210" y="2326"/>
              <a:ext cx="67" cy="71"/>
            </a:xfrm>
            <a:custGeom>
              <a:avLst/>
              <a:gdLst>
                <a:gd name="T0" fmla="*/ 12 w 35"/>
                <a:gd name="T1" fmla="*/ 2 h 37"/>
                <a:gd name="T2" fmla="*/ 12 w 35"/>
                <a:gd name="T3" fmla="*/ 17 h 37"/>
                <a:gd name="T4" fmla="*/ 21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1 w 35"/>
                <a:gd name="T21" fmla="*/ 19 h 37"/>
                <a:gd name="T22" fmla="*/ 12 w 35"/>
                <a:gd name="T23" fmla="*/ 19 h 37"/>
                <a:gd name="T24" fmla="*/ 12 w 35"/>
                <a:gd name="T25" fmla="*/ 31 h 37"/>
                <a:gd name="T26" fmla="*/ 12 w 35"/>
                <a:gd name="T27" fmla="*/ 34 h 37"/>
                <a:gd name="T28" fmla="*/ 13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2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2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2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2" y="2"/>
                  </a:moveTo>
                  <a:cubicBezTo>
                    <a:pt x="12" y="17"/>
                    <a:pt x="12" y="17"/>
                    <a:pt x="12" y="17"/>
                  </a:cubicBezTo>
                  <a:cubicBezTo>
                    <a:pt x="21" y="17"/>
                    <a:pt x="21" y="17"/>
                    <a:pt x="21"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7" y="23"/>
                    <a:pt x="26" y="21"/>
                    <a:pt x="26" y="21"/>
                  </a:cubicBezTo>
                  <a:cubicBezTo>
                    <a:pt x="26" y="20"/>
                    <a:pt x="25" y="20"/>
                    <a:pt x="24" y="19"/>
                  </a:cubicBezTo>
                  <a:cubicBezTo>
                    <a:pt x="24" y="19"/>
                    <a:pt x="22" y="19"/>
                    <a:pt x="21" y="19"/>
                  </a:cubicBezTo>
                  <a:cubicBezTo>
                    <a:pt x="12" y="19"/>
                    <a:pt x="12" y="19"/>
                    <a:pt x="12" y="19"/>
                  </a:cubicBezTo>
                  <a:cubicBezTo>
                    <a:pt x="12" y="31"/>
                    <a:pt x="12" y="31"/>
                    <a:pt x="12" y="31"/>
                  </a:cubicBezTo>
                  <a:cubicBezTo>
                    <a:pt x="12" y="33"/>
                    <a:pt x="12" y="34"/>
                    <a:pt x="12" y="34"/>
                  </a:cubicBezTo>
                  <a:cubicBezTo>
                    <a:pt x="12" y="34"/>
                    <a:pt x="12" y="35"/>
                    <a:pt x="13"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3" y="30"/>
                    <a:pt x="34" y="28"/>
                  </a:cubicBezTo>
                  <a:cubicBezTo>
                    <a:pt x="35" y="28"/>
                    <a:pt x="35" y="28"/>
                    <a:pt x="35" y="28"/>
                  </a:cubicBezTo>
                  <a:cubicBezTo>
                    <a:pt x="32" y="37"/>
                    <a:pt x="32" y="37"/>
                    <a:pt x="32" y="37"/>
                  </a:cubicBezTo>
                  <a:cubicBezTo>
                    <a:pt x="0" y="37"/>
                    <a:pt x="0" y="37"/>
                    <a:pt x="0" y="37"/>
                  </a:cubicBezTo>
                  <a:cubicBezTo>
                    <a:pt x="0" y="36"/>
                    <a:pt x="0" y="36"/>
                    <a:pt x="0" y="36"/>
                  </a:cubicBezTo>
                  <a:cubicBezTo>
                    <a:pt x="1" y="36"/>
                    <a:pt x="1" y="36"/>
                    <a:pt x="1" y="36"/>
                  </a:cubicBezTo>
                  <a:cubicBezTo>
                    <a:pt x="2" y="36"/>
                    <a:pt x="3" y="36"/>
                    <a:pt x="4" y="36"/>
                  </a:cubicBezTo>
                  <a:cubicBezTo>
                    <a:pt x="5" y="35"/>
                    <a:pt x="5" y="35"/>
                    <a:pt x="5" y="34"/>
                  </a:cubicBezTo>
                  <a:cubicBezTo>
                    <a:pt x="6" y="34"/>
                    <a:pt x="6" y="33"/>
                    <a:pt x="6" y="3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32" y="0"/>
                    <a:pt x="32" y="0"/>
                    <a:pt x="32"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1" name="Freeform 43">
              <a:extLst>
                <a:ext uri="{FF2B5EF4-FFF2-40B4-BE49-F238E27FC236}">
                  <a16:creationId xmlns:a16="http://schemas.microsoft.com/office/drawing/2014/main" id="{1B36CE60-F97D-4F15-AEB1-0889027C3299}"/>
                </a:ext>
              </a:extLst>
            </p:cNvPr>
            <p:cNvSpPr>
              <a:spLocks/>
            </p:cNvSpPr>
            <p:nvPr/>
          </p:nvSpPr>
          <p:spPr bwMode="auto">
            <a:xfrm>
              <a:off x="4283" y="2326"/>
              <a:ext cx="65" cy="71"/>
            </a:xfrm>
            <a:custGeom>
              <a:avLst/>
              <a:gdLst>
                <a:gd name="T0" fmla="*/ 34 w 34"/>
                <a:gd name="T1" fmla="*/ 0 h 37"/>
                <a:gd name="T2" fmla="*/ 34 w 34"/>
                <a:gd name="T3" fmla="*/ 9 h 37"/>
                <a:gd name="T4" fmla="*/ 33 w 34"/>
                <a:gd name="T5" fmla="*/ 9 h 37"/>
                <a:gd name="T6" fmla="*/ 32 w 34"/>
                <a:gd name="T7" fmla="*/ 5 h 37"/>
                <a:gd name="T8" fmla="*/ 30 w 34"/>
                <a:gd name="T9" fmla="*/ 3 h 37"/>
                <a:gd name="T10" fmla="*/ 26 w 34"/>
                <a:gd name="T11" fmla="*/ 2 h 37"/>
                <a:gd name="T12" fmla="*/ 20 w 34"/>
                <a:gd name="T13" fmla="*/ 2 h 37"/>
                <a:gd name="T14" fmla="*/ 20 w 34"/>
                <a:gd name="T15" fmla="*/ 31 h 37"/>
                <a:gd name="T16" fmla="*/ 21 w 34"/>
                <a:gd name="T17" fmla="*/ 35 h 37"/>
                <a:gd name="T18" fmla="*/ 24 w 34"/>
                <a:gd name="T19" fmla="*/ 36 h 37"/>
                <a:gd name="T20" fmla="*/ 26 w 34"/>
                <a:gd name="T21" fmla="*/ 36 h 37"/>
                <a:gd name="T22" fmla="*/ 26 w 34"/>
                <a:gd name="T23" fmla="*/ 37 h 37"/>
                <a:gd name="T24" fmla="*/ 8 w 34"/>
                <a:gd name="T25" fmla="*/ 37 h 37"/>
                <a:gd name="T26" fmla="*/ 8 w 34"/>
                <a:gd name="T27" fmla="*/ 36 h 37"/>
                <a:gd name="T28" fmla="*/ 10 w 34"/>
                <a:gd name="T29" fmla="*/ 36 h 37"/>
                <a:gd name="T30" fmla="*/ 13 w 34"/>
                <a:gd name="T31" fmla="*/ 35 h 37"/>
                <a:gd name="T32" fmla="*/ 14 w 34"/>
                <a:gd name="T33" fmla="*/ 31 h 37"/>
                <a:gd name="T34" fmla="*/ 14 w 34"/>
                <a:gd name="T35" fmla="*/ 2 h 37"/>
                <a:gd name="T36" fmla="*/ 9 w 34"/>
                <a:gd name="T37" fmla="*/ 2 h 37"/>
                <a:gd name="T38" fmla="*/ 5 w 34"/>
                <a:gd name="T39" fmla="*/ 3 h 37"/>
                <a:gd name="T40" fmla="*/ 2 w 34"/>
                <a:gd name="T41" fmla="*/ 5 h 37"/>
                <a:gd name="T42" fmla="*/ 1 w 34"/>
                <a:gd name="T43" fmla="*/ 9 h 37"/>
                <a:gd name="T44" fmla="*/ 0 w 34"/>
                <a:gd name="T45" fmla="*/ 9 h 37"/>
                <a:gd name="T46" fmla="*/ 0 w 34"/>
                <a:gd name="T47" fmla="*/ 0 h 37"/>
                <a:gd name="T48" fmla="*/ 34 w 34"/>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7">
                  <a:moveTo>
                    <a:pt x="34" y="0"/>
                  </a:moveTo>
                  <a:cubicBezTo>
                    <a:pt x="34" y="9"/>
                    <a:pt x="34" y="9"/>
                    <a:pt x="34" y="9"/>
                  </a:cubicBezTo>
                  <a:cubicBezTo>
                    <a:pt x="33" y="9"/>
                    <a:pt x="33" y="9"/>
                    <a:pt x="33" y="9"/>
                  </a:cubicBezTo>
                  <a:cubicBezTo>
                    <a:pt x="33" y="7"/>
                    <a:pt x="33" y="6"/>
                    <a:pt x="32" y="5"/>
                  </a:cubicBezTo>
                  <a:cubicBezTo>
                    <a:pt x="32" y="4"/>
                    <a:pt x="31" y="4"/>
                    <a:pt x="30" y="3"/>
                  </a:cubicBezTo>
                  <a:cubicBezTo>
                    <a:pt x="29" y="3"/>
                    <a:pt x="27" y="2"/>
                    <a:pt x="26" y="2"/>
                  </a:cubicBezTo>
                  <a:cubicBezTo>
                    <a:pt x="20" y="2"/>
                    <a:pt x="20" y="2"/>
                    <a:pt x="20" y="2"/>
                  </a:cubicBezTo>
                  <a:cubicBezTo>
                    <a:pt x="20" y="31"/>
                    <a:pt x="20" y="31"/>
                    <a:pt x="20" y="31"/>
                  </a:cubicBezTo>
                  <a:cubicBezTo>
                    <a:pt x="20" y="33"/>
                    <a:pt x="20" y="35"/>
                    <a:pt x="21" y="35"/>
                  </a:cubicBezTo>
                  <a:cubicBezTo>
                    <a:pt x="21" y="36"/>
                    <a:pt x="23" y="36"/>
                    <a:pt x="24" y="36"/>
                  </a:cubicBezTo>
                  <a:cubicBezTo>
                    <a:pt x="26" y="36"/>
                    <a:pt x="26" y="36"/>
                    <a:pt x="26" y="36"/>
                  </a:cubicBezTo>
                  <a:cubicBezTo>
                    <a:pt x="26" y="37"/>
                    <a:pt x="26" y="37"/>
                    <a:pt x="26" y="37"/>
                  </a:cubicBezTo>
                  <a:cubicBezTo>
                    <a:pt x="8" y="37"/>
                    <a:pt x="8" y="37"/>
                    <a:pt x="8" y="37"/>
                  </a:cubicBezTo>
                  <a:cubicBezTo>
                    <a:pt x="8" y="36"/>
                    <a:pt x="8" y="36"/>
                    <a:pt x="8" y="36"/>
                  </a:cubicBezTo>
                  <a:cubicBezTo>
                    <a:pt x="10" y="36"/>
                    <a:pt x="10" y="36"/>
                    <a:pt x="10" y="36"/>
                  </a:cubicBezTo>
                  <a:cubicBezTo>
                    <a:pt x="11" y="36"/>
                    <a:pt x="13" y="36"/>
                    <a:pt x="13" y="35"/>
                  </a:cubicBezTo>
                  <a:cubicBezTo>
                    <a:pt x="14" y="34"/>
                    <a:pt x="14" y="33"/>
                    <a:pt x="14" y="31"/>
                  </a:cubicBezTo>
                  <a:cubicBezTo>
                    <a:pt x="14" y="2"/>
                    <a:pt x="14" y="2"/>
                    <a:pt x="14" y="2"/>
                  </a:cubicBezTo>
                  <a:cubicBezTo>
                    <a:pt x="9" y="2"/>
                    <a:pt x="9" y="2"/>
                    <a:pt x="9" y="2"/>
                  </a:cubicBezTo>
                  <a:cubicBezTo>
                    <a:pt x="7" y="2"/>
                    <a:pt x="6" y="2"/>
                    <a:pt x="5" y="3"/>
                  </a:cubicBezTo>
                  <a:cubicBezTo>
                    <a:pt x="4" y="3"/>
                    <a:pt x="3" y="4"/>
                    <a:pt x="2" y="5"/>
                  </a:cubicBezTo>
                  <a:cubicBezTo>
                    <a:pt x="1" y="6"/>
                    <a:pt x="1" y="7"/>
                    <a:pt x="1" y="9"/>
                  </a:cubicBezTo>
                  <a:cubicBezTo>
                    <a:pt x="0" y="9"/>
                    <a:pt x="0" y="9"/>
                    <a:pt x="0" y="9"/>
                  </a:cubicBezTo>
                  <a:cubicBezTo>
                    <a:pt x="0" y="0"/>
                    <a:pt x="0" y="0"/>
                    <a:pt x="0" y="0"/>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2" name="Freeform 44">
              <a:extLst>
                <a:ext uri="{FF2B5EF4-FFF2-40B4-BE49-F238E27FC236}">
                  <a16:creationId xmlns:a16="http://schemas.microsoft.com/office/drawing/2014/main" id="{C988A56E-53E9-4410-8010-6AEB0E73B2E8}"/>
                </a:ext>
              </a:extLst>
            </p:cNvPr>
            <p:cNvSpPr>
              <a:spLocks noEditPoints="1"/>
            </p:cNvSpPr>
            <p:nvPr/>
          </p:nvSpPr>
          <p:spPr bwMode="auto">
            <a:xfrm>
              <a:off x="4351" y="2326"/>
              <a:ext cx="79" cy="71"/>
            </a:xfrm>
            <a:custGeom>
              <a:avLst/>
              <a:gdLst>
                <a:gd name="T0" fmla="*/ 41 w 41"/>
                <a:gd name="T1" fmla="*/ 37 h 37"/>
                <a:gd name="T2" fmla="*/ 30 w 41"/>
                <a:gd name="T3" fmla="*/ 37 h 37"/>
                <a:gd name="T4" fmla="*/ 16 w 41"/>
                <a:gd name="T5" fmla="*/ 20 h 37"/>
                <a:gd name="T6" fmla="*/ 14 w 41"/>
                <a:gd name="T7" fmla="*/ 20 h 37"/>
                <a:gd name="T8" fmla="*/ 13 w 41"/>
                <a:gd name="T9" fmla="*/ 20 h 37"/>
                <a:gd name="T10" fmla="*/ 12 w 41"/>
                <a:gd name="T11" fmla="*/ 20 h 37"/>
                <a:gd name="T12" fmla="*/ 12 w 41"/>
                <a:gd name="T13" fmla="*/ 31 h 37"/>
                <a:gd name="T14" fmla="*/ 13 w 41"/>
                <a:gd name="T15" fmla="*/ 35 h 37"/>
                <a:gd name="T16" fmla="*/ 16 w 41"/>
                <a:gd name="T17" fmla="*/ 36 h 37"/>
                <a:gd name="T18" fmla="*/ 18 w 41"/>
                <a:gd name="T19" fmla="*/ 36 h 37"/>
                <a:gd name="T20" fmla="*/ 18 w 41"/>
                <a:gd name="T21" fmla="*/ 37 h 37"/>
                <a:gd name="T22" fmla="*/ 0 w 41"/>
                <a:gd name="T23" fmla="*/ 37 h 37"/>
                <a:gd name="T24" fmla="*/ 0 w 41"/>
                <a:gd name="T25" fmla="*/ 36 h 37"/>
                <a:gd name="T26" fmla="*/ 2 w 41"/>
                <a:gd name="T27" fmla="*/ 36 h 37"/>
                <a:gd name="T28" fmla="*/ 5 w 41"/>
                <a:gd name="T29" fmla="*/ 35 h 37"/>
                <a:gd name="T30" fmla="*/ 6 w 41"/>
                <a:gd name="T31" fmla="*/ 31 h 37"/>
                <a:gd name="T32" fmla="*/ 6 w 41"/>
                <a:gd name="T33" fmla="*/ 7 h 37"/>
                <a:gd name="T34" fmla="*/ 5 w 41"/>
                <a:gd name="T35" fmla="*/ 2 h 37"/>
                <a:gd name="T36" fmla="*/ 2 w 41"/>
                <a:gd name="T37" fmla="*/ 1 h 37"/>
                <a:gd name="T38" fmla="*/ 0 w 41"/>
                <a:gd name="T39" fmla="*/ 1 h 37"/>
                <a:gd name="T40" fmla="*/ 0 w 41"/>
                <a:gd name="T41" fmla="*/ 0 h 37"/>
                <a:gd name="T42" fmla="*/ 15 w 41"/>
                <a:gd name="T43" fmla="*/ 0 h 37"/>
                <a:gd name="T44" fmla="*/ 25 w 41"/>
                <a:gd name="T45" fmla="*/ 1 h 37"/>
                <a:gd name="T46" fmla="*/ 30 w 41"/>
                <a:gd name="T47" fmla="*/ 4 h 37"/>
                <a:gd name="T48" fmla="*/ 32 w 41"/>
                <a:gd name="T49" fmla="*/ 10 h 37"/>
                <a:gd name="T50" fmla="*/ 30 w 41"/>
                <a:gd name="T51" fmla="*/ 16 h 37"/>
                <a:gd name="T52" fmla="*/ 22 w 41"/>
                <a:gd name="T53" fmla="*/ 19 h 37"/>
                <a:gd name="T54" fmla="*/ 31 w 41"/>
                <a:gd name="T55" fmla="*/ 30 h 37"/>
                <a:gd name="T56" fmla="*/ 36 w 41"/>
                <a:gd name="T57" fmla="*/ 35 h 37"/>
                <a:gd name="T58" fmla="*/ 41 w 41"/>
                <a:gd name="T59" fmla="*/ 36 h 37"/>
                <a:gd name="T60" fmla="*/ 41 w 41"/>
                <a:gd name="T61" fmla="*/ 37 h 37"/>
                <a:gd name="T62" fmla="*/ 12 w 41"/>
                <a:gd name="T63" fmla="*/ 18 h 37"/>
                <a:gd name="T64" fmla="*/ 13 w 41"/>
                <a:gd name="T65" fmla="*/ 18 h 37"/>
                <a:gd name="T66" fmla="*/ 14 w 41"/>
                <a:gd name="T67" fmla="*/ 18 h 37"/>
                <a:gd name="T68" fmla="*/ 22 w 41"/>
                <a:gd name="T69" fmla="*/ 16 h 37"/>
                <a:gd name="T70" fmla="*/ 25 w 41"/>
                <a:gd name="T71" fmla="*/ 10 h 37"/>
                <a:gd name="T72" fmla="*/ 23 w 41"/>
                <a:gd name="T73" fmla="*/ 4 h 37"/>
                <a:gd name="T74" fmla="*/ 17 w 41"/>
                <a:gd name="T75" fmla="*/ 2 h 37"/>
                <a:gd name="T76" fmla="*/ 12 w 41"/>
                <a:gd name="T77" fmla="*/ 3 h 37"/>
                <a:gd name="T78" fmla="*/ 12 w 41"/>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7">
                  <a:moveTo>
                    <a:pt x="41" y="37"/>
                  </a:moveTo>
                  <a:cubicBezTo>
                    <a:pt x="30" y="37"/>
                    <a:pt x="30" y="37"/>
                    <a:pt x="30" y="37"/>
                  </a:cubicBezTo>
                  <a:cubicBezTo>
                    <a:pt x="16" y="20"/>
                    <a:pt x="16" y="20"/>
                    <a:pt x="16" y="20"/>
                  </a:cubicBezTo>
                  <a:cubicBezTo>
                    <a:pt x="15" y="20"/>
                    <a:pt x="14" y="20"/>
                    <a:pt x="14" y="20"/>
                  </a:cubicBezTo>
                  <a:cubicBezTo>
                    <a:pt x="13" y="20"/>
                    <a:pt x="13" y="20"/>
                    <a:pt x="13" y="20"/>
                  </a:cubicBezTo>
                  <a:cubicBezTo>
                    <a:pt x="13" y="20"/>
                    <a:pt x="12" y="20"/>
                    <a:pt x="12" y="20"/>
                  </a:cubicBezTo>
                  <a:cubicBezTo>
                    <a:pt x="12" y="31"/>
                    <a:pt x="12" y="31"/>
                    <a:pt x="12" y="31"/>
                  </a:cubicBezTo>
                  <a:cubicBezTo>
                    <a:pt x="12" y="33"/>
                    <a:pt x="12" y="35"/>
                    <a:pt x="13" y="35"/>
                  </a:cubicBezTo>
                  <a:cubicBezTo>
                    <a:pt x="14" y="36"/>
                    <a:pt x="15" y="36"/>
                    <a:pt x="16" y="36"/>
                  </a:cubicBezTo>
                  <a:cubicBezTo>
                    <a:pt x="18" y="36"/>
                    <a:pt x="18" y="36"/>
                    <a:pt x="18" y="36"/>
                  </a:cubicBezTo>
                  <a:cubicBezTo>
                    <a:pt x="18" y="37"/>
                    <a:pt x="18" y="37"/>
                    <a:pt x="18" y="37"/>
                  </a:cubicBezTo>
                  <a:cubicBezTo>
                    <a:pt x="0" y="37"/>
                    <a:pt x="0" y="37"/>
                    <a:pt x="0" y="37"/>
                  </a:cubicBezTo>
                  <a:cubicBezTo>
                    <a:pt x="0" y="36"/>
                    <a:pt x="0" y="36"/>
                    <a:pt x="0" y="36"/>
                  </a:cubicBezTo>
                  <a:cubicBezTo>
                    <a:pt x="2" y="36"/>
                    <a:pt x="2" y="36"/>
                    <a:pt x="2" y="36"/>
                  </a:cubicBezTo>
                  <a:cubicBezTo>
                    <a:pt x="4" y="36"/>
                    <a:pt x="5" y="36"/>
                    <a:pt x="5"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5" y="0"/>
                    <a:pt x="15" y="0"/>
                    <a:pt x="15" y="0"/>
                  </a:cubicBezTo>
                  <a:cubicBezTo>
                    <a:pt x="20" y="0"/>
                    <a:pt x="23" y="0"/>
                    <a:pt x="25" y="1"/>
                  </a:cubicBezTo>
                  <a:cubicBezTo>
                    <a:pt x="27" y="1"/>
                    <a:pt x="29" y="3"/>
                    <a:pt x="30" y="4"/>
                  </a:cubicBezTo>
                  <a:cubicBezTo>
                    <a:pt x="32" y="6"/>
                    <a:pt x="32" y="7"/>
                    <a:pt x="32" y="10"/>
                  </a:cubicBezTo>
                  <a:cubicBezTo>
                    <a:pt x="32" y="12"/>
                    <a:pt x="31" y="14"/>
                    <a:pt x="30" y="16"/>
                  </a:cubicBezTo>
                  <a:cubicBezTo>
                    <a:pt x="28" y="17"/>
                    <a:pt x="26" y="18"/>
                    <a:pt x="22" y="19"/>
                  </a:cubicBezTo>
                  <a:cubicBezTo>
                    <a:pt x="31" y="30"/>
                    <a:pt x="31" y="30"/>
                    <a:pt x="31" y="30"/>
                  </a:cubicBezTo>
                  <a:cubicBezTo>
                    <a:pt x="33" y="32"/>
                    <a:pt x="34" y="34"/>
                    <a:pt x="36" y="35"/>
                  </a:cubicBezTo>
                  <a:cubicBezTo>
                    <a:pt x="37" y="36"/>
                    <a:pt x="39" y="36"/>
                    <a:pt x="41" y="36"/>
                  </a:cubicBezTo>
                  <a:lnTo>
                    <a:pt x="41" y="37"/>
                  </a:lnTo>
                  <a:close/>
                  <a:moveTo>
                    <a:pt x="12" y="18"/>
                  </a:moveTo>
                  <a:cubicBezTo>
                    <a:pt x="12" y="18"/>
                    <a:pt x="13" y="18"/>
                    <a:pt x="13" y="18"/>
                  </a:cubicBezTo>
                  <a:cubicBezTo>
                    <a:pt x="13" y="18"/>
                    <a:pt x="13" y="18"/>
                    <a:pt x="14" y="18"/>
                  </a:cubicBezTo>
                  <a:cubicBezTo>
                    <a:pt x="18" y="18"/>
                    <a:pt x="20" y="17"/>
                    <a:pt x="22" y="16"/>
                  </a:cubicBezTo>
                  <a:cubicBezTo>
                    <a:pt x="24" y="14"/>
                    <a:pt x="25" y="12"/>
                    <a:pt x="25" y="10"/>
                  </a:cubicBezTo>
                  <a:cubicBezTo>
                    <a:pt x="25" y="8"/>
                    <a:pt x="25" y="6"/>
                    <a:pt x="23" y="4"/>
                  </a:cubicBezTo>
                  <a:cubicBezTo>
                    <a:pt x="21" y="3"/>
                    <a:pt x="19" y="2"/>
                    <a:pt x="17" y="2"/>
                  </a:cubicBezTo>
                  <a:cubicBezTo>
                    <a:pt x="16" y="2"/>
                    <a:pt x="14" y="2"/>
                    <a:pt x="12" y="3"/>
                  </a:cubicBez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3" name="Freeform 45">
              <a:extLst>
                <a:ext uri="{FF2B5EF4-FFF2-40B4-BE49-F238E27FC236}">
                  <a16:creationId xmlns:a16="http://schemas.microsoft.com/office/drawing/2014/main" id="{BF6A719E-943B-4D1A-808B-4D92BA8D6F26}"/>
                </a:ext>
              </a:extLst>
            </p:cNvPr>
            <p:cNvSpPr>
              <a:spLocks noEditPoints="1"/>
            </p:cNvSpPr>
            <p:nvPr/>
          </p:nvSpPr>
          <p:spPr bwMode="auto">
            <a:xfrm>
              <a:off x="4432" y="2324"/>
              <a:ext cx="76" cy="75"/>
            </a:xfrm>
            <a:custGeom>
              <a:avLst/>
              <a:gdLst>
                <a:gd name="T0" fmla="*/ 21 w 40"/>
                <a:gd name="T1" fmla="*/ 0 h 39"/>
                <a:gd name="T2" fmla="*/ 35 w 40"/>
                <a:gd name="T3" fmla="*/ 6 h 39"/>
                <a:gd name="T4" fmla="*/ 40 w 40"/>
                <a:gd name="T5" fmla="*/ 19 h 39"/>
                <a:gd name="T6" fmla="*/ 34 w 40"/>
                <a:gd name="T7" fmla="*/ 34 h 39"/>
                <a:gd name="T8" fmla="*/ 20 w 40"/>
                <a:gd name="T9" fmla="*/ 39 h 39"/>
                <a:gd name="T10" fmla="*/ 6 w 40"/>
                <a:gd name="T11" fmla="*/ 34 h 39"/>
                <a:gd name="T12" fmla="*/ 0 w 40"/>
                <a:gd name="T13" fmla="*/ 20 h 39"/>
                <a:gd name="T14" fmla="*/ 7 w 40"/>
                <a:gd name="T15" fmla="*/ 5 h 39"/>
                <a:gd name="T16" fmla="*/ 21 w 40"/>
                <a:gd name="T17" fmla="*/ 0 h 39"/>
                <a:gd name="T18" fmla="*/ 20 w 40"/>
                <a:gd name="T19" fmla="*/ 2 h 39"/>
                <a:gd name="T20" fmla="*/ 11 w 40"/>
                <a:gd name="T21" fmla="*/ 6 h 39"/>
                <a:gd name="T22" fmla="*/ 7 w 40"/>
                <a:gd name="T23" fmla="*/ 19 h 39"/>
                <a:gd name="T24" fmla="*/ 11 w 40"/>
                <a:gd name="T25" fmla="*/ 33 h 39"/>
                <a:gd name="T26" fmla="*/ 20 w 40"/>
                <a:gd name="T27" fmla="*/ 37 h 39"/>
                <a:gd name="T28" fmla="*/ 30 w 40"/>
                <a:gd name="T29" fmla="*/ 33 h 39"/>
                <a:gd name="T30" fmla="*/ 33 w 40"/>
                <a:gd name="T31" fmla="*/ 20 h 39"/>
                <a:gd name="T32" fmla="*/ 29 w 40"/>
                <a:gd name="T33" fmla="*/ 6 h 39"/>
                <a:gd name="T34" fmla="*/ 20 w 40"/>
                <a:gd name="T35"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9">
                  <a:moveTo>
                    <a:pt x="21" y="0"/>
                  </a:moveTo>
                  <a:cubicBezTo>
                    <a:pt x="26" y="0"/>
                    <a:pt x="31" y="2"/>
                    <a:pt x="35" y="6"/>
                  </a:cubicBezTo>
                  <a:cubicBezTo>
                    <a:pt x="38" y="9"/>
                    <a:pt x="40" y="14"/>
                    <a:pt x="40" y="19"/>
                  </a:cubicBezTo>
                  <a:cubicBezTo>
                    <a:pt x="40" y="25"/>
                    <a:pt x="38" y="30"/>
                    <a:pt x="34" y="34"/>
                  </a:cubicBezTo>
                  <a:cubicBezTo>
                    <a:pt x="31" y="37"/>
                    <a:pt x="26" y="39"/>
                    <a:pt x="20" y="39"/>
                  </a:cubicBezTo>
                  <a:cubicBezTo>
                    <a:pt x="14" y="39"/>
                    <a:pt x="10" y="37"/>
                    <a:pt x="6" y="34"/>
                  </a:cubicBezTo>
                  <a:cubicBezTo>
                    <a:pt x="2" y="30"/>
                    <a:pt x="0" y="25"/>
                    <a:pt x="0" y="20"/>
                  </a:cubicBezTo>
                  <a:cubicBezTo>
                    <a:pt x="0" y="14"/>
                    <a:pt x="2" y="9"/>
                    <a:pt x="7" y="5"/>
                  </a:cubicBezTo>
                  <a:cubicBezTo>
                    <a:pt x="11" y="2"/>
                    <a:pt x="15" y="0"/>
                    <a:pt x="21" y="0"/>
                  </a:cubicBezTo>
                  <a:close/>
                  <a:moveTo>
                    <a:pt x="20" y="2"/>
                  </a:moveTo>
                  <a:cubicBezTo>
                    <a:pt x="16" y="2"/>
                    <a:pt x="13" y="3"/>
                    <a:pt x="11" y="6"/>
                  </a:cubicBezTo>
                  <a:cubicBezTo>
                    <a:pt x="8" y="9"/>
                    <a:pt x="7" y="13"/>
                    <a:pt x="7" y="19"/>
                  </a:cubicBezTo>
                  <a:cubicBezTo>
                    <a:pt x="7" y="26"/>
                    <a:pt x="8" y="30"/>
                    <a:pt x="11" y="33"/>
                  </a:cubicBezTo>
                  <a:cubicBezTo>
                    <a:pt x="14" y="36"/>
                    <a:pt x="16" y="37"/>
                    <a:pt x="20" y="37"/>
                  </a:cubicBezTo>
                  <a:cubicBezTo>
                    <a:pt x="24" y="37"/>
                    <a:pt x="27" y="36"/>
                    <a:pt x="30" y="33"/>
                  </a:cubicBezTo>
                  <a:cubicBezTo>
                    <a:pt x="32" y="30"/>
                    <a:pt x="33" y="26"/>
                    <a:pt x="33" y="20"/>
                  </a:cubicBezTo>
                  <a:cubicBezTo>
                    <a:pt x="33" y="14"/>
                    <a:pt x="32" y="9"/>
                    <a:pt x="29" y="6"/>
                  </a:cubicBezTo>
                  <a:cubicBezTo>
                    <a:pt x="27" y="3"/>
                    <a:pt x="24" y="2"/>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4" name="Freeform 46">
              <a:extLst>
                <a:ext uri="{FF2B5EF4-FFF2-40B4-BE49-F238E27FC236}">
                  <a16:creationId xmlns:a16="http://schemas.microsoft.com/office/drawing/2014/main" id="{E76FFA6C-F3BE-4C4F-B1A3-98C8FCE32FB0}"/>
                </a:ext>
              </a:extLst>
            </p:cNvPr>
            <p:cNvSpPr>
              <a:spLocks/>
            </p:cNvSpPr>
            <p:nvPr/>
          </p:nvSpPr>
          <p:spPr bwMode="auto">
            <a:xfrm>
              <a:off x="4514" y="2326"/>
              <a:ext cx="68" cy="71"/>
            </a:xfrm>
            <a:custGeom>
              <a:avLst/>
              <a:gdLst>
                <a:gd name="T0" fmla="*/ 35 w 36"/>
                <a:gd name="T1" fmla="*/ 27 h 37"/>
                <a:gd name="T2" fmla="*/ 36 w 36"/>
                <a:gd name="T3" fmla="*/ 27 h 37"/>
                <a:gd name="T4" fmla="*/ 32 w 36"/>
                <a:gd name="T5" fmla="*/ 37 h 37"/>
                <a:gd name="T6" fmla="*/ 0 w 36"/>
                <a:gd name="T7" fmla="*/ 37 h 37"/>
                <a:gd name="T8" fmla="*/ 0 w 36"/>
                <a:gd name="T9" fmla="*/ 36 h 37"/>
                <a:gd name="T10" fmla="*/ 2 w 36"/>
                <a:gd name="T11" fmla="*/ 36 h 37"/>
                <a:gd name="T12" fmla="*/ 6 w 36"/>
                <a:gd name="T13" fmla="*/ 35 h 37"/>
                <a:gd name="T14" fmla="*/ 6 w 36"/>
                <a:gd name="T15" fmla="*/ 31 h 37"/>
                <a:gd name="T16" fmla="*/ 6 w 36"/>
                <a:gd name="T17" fmla="*/ 7 h 37"/>
                <a:gd name="T18" fmla="*/ 5 w 36"/>
                <a:gd name="T19" fmla="*/ 2 h 37"/>
                <a:gd name="T20" fmla="*/ 2 w 36"/>
                <a:gd name="T21" fmla="*/ 1 h 37"/>
                <a:gd name="T22" fmla="*/ 0 w 36"/>
                <a:gd name="T23" fmla="*/ 1 h 37"/>
                <a:gd name="T24" fmla="*/ 0 w 36"/>
                <a:gd name="T25" fmla="*/ 0 h 37"/>
                <a:gd name="T26" fmla="*/ 19 w 36"/>
                <a:gd name="T27" fmla="*/ 0 h 37"/>
                <a:gd name="T28" fmla="*/ 19 w 36"/>
                <a:gd name="T29" fmla="*/ 1 h 37"/>
                <a:gd name="T30" fmla="*/ 14 w 36"/>
                <a:gd name="T31" fmla="*/ 2 h 37"/>
                <a:gd name="T32" fmla="*/ 13 w 36"/>
                <a:gd name="T33" fmla="*/ 3 h 37"/>
                <a:gd name="T34" fmla="*/ 12 w 36"/>
                <a:gd name="T35" fmla="*/ 7 h 37"/>
                <a:gd name="T36" fmla="*/ 12 w 36"/>
                <a:gd name="T37" fmla="*/ 31 h 37"/>
                <a:gd name="T38" fmla="*/ 13 w 36"/>
                <a:gd name="T39" fmla="*/ 34 h 37"/>
                <a:gd name="T40" fmla="*/ 14 w 36"/>
                <a:gd name="T41" fmla="*/ 35 h 37"/>
                <a:gd name="T42" fmla="*/ 18 w 36"/>
                <a:gd name="T43" fmla="*/ 35 h 37"/>
                <a:gd name="T44" fmla="*/ 21 w 36"/>
                <a:gd name="T45" fmla="*/ 35 h 37"/>
                <a:gd name="T46" fmla="*/ 28 w 36"/>
                <a:gd name="T47" fmla="*/ 34 h 37"/>
                <a:gd name="T48" fmla="*/ 32 w 36"/>
                <a:gd name="T49" fmla="*/ 32 h 37"/>
                <a:gd name="T50" fmla="*/ 35 w 36"/>
                <a:gd name="T5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7">
                  <a:moveTo>
                    <a:pt x="35" y="27"/>
                  </a:moveTo>
                  <a:cubicBezTo>
                    <a:pt x="36" y="27"/>
                    <a:pt x="36" y="27"/>
                    <a:pt x="36" y="27"/>
                  </a:cubicBezTo>
                  <a:cubicBezTo>
                    <a:pt x="32" y="37"/>
                    <a:pt x="32" y="37"/>
                    <a:pt x="32" y="37"/>
                  </a:cubicBezTo>
                  <a:cubicBezTo>
                    <a:pt x="0" y="37"/>
                    <a:pt x="0" y="37"/>
                    <a:pt x="0" y="37"/>
                  </a:cubicBezTo>
                  <a:cubicBezTo>
                    <a:pt x="0" y="36"/>
                    <a:pt x="0" y="36"/>
                    <a:pt x="0" y="36"/>
                  </a:cubicBezTo>
                  <a:cubicBezTo>
                    <a:pt x="2" y="36"/>
                    <a:pt x="2" y="36"/>
                    <a:pt x="2" y="36"/>
                  </a:cubicBezTo>
                  <a:cubicBezTo>
                    <a:pt x="4" y="36"/>
                    <a:pt x="5" y="36"/>
                    <a:pt x="6" y="35"/>
                  </a:cubicBezTo>
                  <a:cubicBezTo>
                    <a:pt x="6" y="34"/>
                    <a:pt x="6" y="33"/>
                    <a:pt x="6" y="31"/>
                  </a:cubicBezTo>
                  <a:cubicBezTo>
                    <a:pt x="6" y="7"/>
                    <a:pt x="6" y="7"/>
                    <a:pt x="6" y="7"/>
                  </a:cubicBezTo>
                  <a:cubicBezTo>
                    <a:pt x="6" y="4"/>
                    <a:pt x="6" y="3"/>
                    <a:pt x="5" y="2"/>
                  </a:cubicBezTo>
                  <a:cubicBezTo>
                    <a:pt x="5" y="1"/>
                    <a:pt x="3" y="1"/>
                    <a:pt x="2" y="1"/>
                  </a:cubicBezTo>
                  <a:cubicBezTo>
                    <a:pt x="0" y="1"/>
                    <a:pt x="0" y="1"/>
                    <a:pt x="0" y="1"/>
                  </a:cubicBezTo>
                  <a:cubicBezTo>
                    <a:pt x="0" y="0"/>
                    <a:pt x="0" y="0"/>
                    <a:pt x="0" y="0"/>
                  </a:cubicBezTo>
                  <a:cubicBezTo>
                    <a:pt x="19" y="0"/>
                    <a:pt x="19" y="0"/>
                    <a:pt x="19" y="0"/>
                  </a:cubicBezTo>
                  <a:cubicBezTo>
                    <a:pt x="19" y="1"/>
                    <a:pt x="19" y="1"/>
                    <a:pt x="19" y="1"/>
                  </a:cubicBezTo>
                  <a:cubicBezTo>
                    <a:pt x="17" y="1"/>
                    <a:pt x="15" y="1"/>
                    <a:pt x="14" y="2"/>
                  </a:cubicBezTo>
                  <a:cubicBezTo>
                    <a:pt x="13" y="2"/>
                    <a:pt x="13" y="2"/>
                    <a:pt x="13" y="3"/>
                  </a:cubicBezTo>
                  <a:cubicBezTo>
                    <a:pt x="12" y="4"/>
                    <a:pt x="12" y="5"/>
                    <a:pt x="12" y="7"/>
                  </a:cubicBezTo>
                  <a:cubicBezTo>
                    <a:pt x="12" y="31"/>
                    <a:pt x="12" y="31"/>
                    <a:pt x="12" y="31"/>
                  </a:cubicBezTo>
                  <a:cubicBezTo>
                    <a:pt x="12" y="32"/>
                    <a:pt x="12" y="33"/>
                    <a:pt x="13" y="34"/>
                  </a:cubicBezTo>
                  <a:cubicBezTo>
                    <a:pt x="13" y="34"/>
                    <a:pt x="13" y="35"/>
                    <a:pt x="14" y="35"/>
                  </a:cubicBezTo>
                  <a:cubicBezTo>
                    <a:pt x="14" y="35"/>
                    <a:pt x="16" y="35"/>
                    <a:pt x="18" y="35"/>
                  </a:cubicBezTo>
                  <a:cubicBezTo>
                    <a:pt x="21" y="35"/>
                    <a:pt x="21" y="35"/>
                    <a:pt x="21" y="35"/>
                  </a:cubicBezTo>
                  <a:cubicBezTo>
                    <a:pt x="25" y="35"/>
                    <a:pt x="27" y="35"/>
                    <a:pt x="28" y="34"/>
                  </a:cubicBezTo>
                  <a:cubicBezTo>
                    <a:pt x="29" y="34"/>
                    <a:pt x="30" y="33"/>
                    <a:pt x="32" y="32"/>
                  </a:cubicBezTo>
                  <a:cubicBezTo>
                    <a:pt x="33" y="31"/>
                    <a:pt x="34" y="29"/>
                    <a:pt x="3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5" name="Freeform 47">
              <a:extLst>
                <a:ext uri="{FF2B5EF4-FFF2-40B4-BE49-F238E27FC236}">
                  <a16:creationId xmlns:a16="http://schemas.microsoft.com/office/drawing/2014/main" id="{61D549E6-E6DE-4FF2-B180-411AD0E050C7}"/>
                </a:ext>
              </a:extLst>
            </p:cNvPr>
            <p:cNvSpPr>
              <a:spLocks/>
            </p:cNvSpPr>
            <p:nvPr/>
          </p:nvSpPr>
          <p:spPr bwMode="auto">
            <a:xfrm>
              <a:off x="4586" y="2326"/>
              <a:ext cx="67" cy="71"/>
            </a:xfrm>
            <a:custGeom>
              <a:avLst/>
              <a:gdLst>
                <a:gd name="T0" fmla="*/ 11 w 35"/>
                <a:gd name="T1" fmla="*/ 2 h 37"/>
                <a:gd name="T2" fmla="*/ 11 w 35"/>
                <a:gd name="T3" fmla="*/ 17 h 37"/>
                <a:gd name="T4" fmla="*/ 20 w 35"/>
                <a:gd name="T5" fmla="*/ 17 h 37"/>
                <a:gd name="T6" fmla="*/ 25 w 35"/>
                <a:gd name="T7" fmla="*/ 16 h 37"/>
                <a:gd name="T8" fmla="*/ 27 w 35"/>
                <a:gd name="T9" fmla="*/ 11 h 37"/>
                <a:gd name="T10" fmla="*/ 28 w 35"/>
                <a:gd name="T11" fmla="*/ 11 h 37"/>
                <a:gd name="T12" fmla="*/ 28 w 35"/>
                <a:gd name="T13" fmla="*/ 24 h 37"/>
                <a:gd name="T14" fmla="*/ 27 w 35"/>
                <a:gd name="T15" fmla="*/ 24 h 37"/>
                <a:gd name="T16" fmla="*/ 26 w 35"/>
                <a:gd name="T17" fmla="*/ 21 h 37"/>
                <a:gd name="T18" fmla="*/ 24 w 35"/>
                <a:gd name="T19" fmla="*/ 19 h 37"/>
                <a:gd name="T20" fmla="*/ 20 w 35"/>
                <a:gd name="T21" fmla="*/ 19 h 37"/>
                <a:gd name="T22" fmla="*/ 11 w 35"/>
                <a:gd name="T23" fmla="*/ 19 h 37"/>
                <a:gd name="T24" fmla="*/ 11 w 35"/>
                <a:gd name="T25" fmla="*/ 31 h 37"/>
                <a:gd name="T26" fmla="*/ 12 w 35"/>
                <a:gd name="T27" fmla="*/ 34 h 37"/>
                <a:gd name="T28" fmla="*/ 12 w 35"/>
                <a:gd name="T29" fmla="*/ 35 h 37"/>
                <a:gd name="T30" fmla="*/ 15 w 35"/>
                <a:gd name="T31" fmla="*/ 35 h 37"/>
                <a:gd name="T32" fmla="*/ 22 w 35"/>
                <a:gd name="T33" fmla="*/ 35 h 37"/>
                <a:gd name="T34" fmla="*/ 27 w 35"/>
                <a:gd name="T35" fmla="*/ 35 h 37"/>
                <a:gd name="T36" fmla="*/ 30 w 35"/>
                <a:gd name="T37" fmla="*/ 33 h 37"/>
                <a:gd name="T38" fmla="*/ 34 w 35"/>
                <a:gd name="T39" fmla="*/ 28 h 37"/>
                <a:gd name="T40" fmla="*/ 35 w 35"/>
                <a:gd name="T41" fmla="*/ 28 h 37"/>
                <a:gd name="T42" fmla="*/ 31 w 35"/>
                <a:gd name="T43" fmla="*/ 37 h 37"/>
                <a:gd name="T44" fmla="*/ 0 w 35"/>
                <a:gd name="T45" fmla="*/ 37 h 37"/>
                <a:gd name="T46" fmla="*/ 0 w 35"/>
                <a:gd name="T47" fmla="*/ 36 h 37"/>
                <a:gd name="T48" fmla="*/ 1 w 35"/>
                <a:gd name="T49" fmla="*/ 36 h 37"/>
                <a:gd name="T50" fmla="*/ 4 w 35"/>
                <a:gd name="T51" fmla="*/ 36 h 37"/>
                <a:gd name="T52" fmla="*/ 5 w 35"/>
                <a:gd name="T53" fmla="*/ 34 h 37"/>
                <a:gd name="T54" fmla="*/ 6 w 35"/>
                <a:gd name="T55" fmla="*/ 31 h 37"/>
                <a:gd name="T56" fmla="*/ 6 w 35"/>
                <a:gd name="T57" fmla="*/ 7 h 37"/>
                <a:gd name="T58" fmla="*/ 5 w 35"/>
                <a:gd name="T59" fmla="*/ 2 h 37"/>
                <a:gd name="T60" fmla="*/ 1 w 35"/>
                <a:gd name="T61" fmla="*/ 1 h 37"/>
                <a:gd name="T62" fmla="*/ 0 w 35"/>
                <a:gd name="T63" fmla="*/ 1 h 37"/>
                <a:gd name="T64" fmla="*/ 0 w 35"/>
                <a:gd name="T65" fmla="*/ 0 h 37"/>
                <a:gd name="T66" fmla="*/ 31 w 35"/>
                <a:gd name="T67" fmla="*/ 0 h 37"/>
                <a:gd name="T68" fmla="*/ 32 w 35"/>
                <a:gd name="T69" fmla="*/ 8 h 37"/>
                <a:gd name="T70" fmla="*/ 31 w 35"/>
                <a:gd name="T71" fmla="*/ 8 h 37"/>
                <a:gd name="T72" fmla="*/ 29 w 35"/>
                <a:gd name="T73" fmla="*/ 4 h 37"/>
                <a:gd name="T74" fmla="*/ 27 w 35"/>
                <a:gd name="T75" fmla="*/ 3 h 37"/>
                <a:gd name="T76" fmla="*/ 23 w 35"/>
                <a:gd name="T77" fmla="*/ 2 h 37"/>
                <a:gd name="T78" fmla="*/ 11 w 35"/>
                <a:gd name="T7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7">
                  <a:moveTo>
                    <a:pt x="11" y="2"/>
                  </a:moveTo>
                  <a:cubicBezTo>
                    <a:pt x="11" y="17"/>
                    <a:pt x="11" y="17"/>
                    <a:pt x="11" y="17"/>
                  </a:cubicBezTo>
                  <a:cubicBezTo>
                    <a:pt x="20" y="17"/>
                    <a:pt x="20" y="17"/>
                    <a:pt x="20" y="17"/>
                  </a:cubicBezTo>
                  <a:cubicBezTo>
                    <a:pt x="23" y="17"/>
                    <a:pt x="24" y="16"/>
                    <a:pt x="25" y="16"/>
                  </a:cubicBezTo>
                  <a:cubicBezTo>
                    <a:pt x="26" y="15"/>
                    <a:pt x="27" y="14"/>
                    <a:pt x="27" y="11"/>
                  </a:cubicBezTo>
                  <a:cubicBezTo>
                    <a:pt x="28" y="11"/>
                    <a:pt x="28" y="11"/>
                    <a:pt x="28" y="11"/>
                  </a:cubicBezTo>
                  <a:cubicBezTo>
                    <a:pt x="28" y="24"/>
                    <a:pt x="28" y="24"/>
                    <a:pt x="28" y="24"/>
                  </a:cubicBezTo>
                  <a:cubicBezTo>
                    <a:pt x="27" y="24"/>
                    <a:pt x="27" y="24"/>
                    <a:pt x="27" y="24"/>
                  </a:cubicBezTo>
                  <a:cubicBezTo>
                    <a:pt x="26" y="23"/>
                    <a:pt x="26" y="21"/>
                    <a:pt x="26" y="21"/>
                  </a:cubicBezTo>
                  <a:cubicBezTo>
                    <a:pt x="26" y="20"/>
                    <a:pt x="25" y="20"/>
                    <a:pt x="24" y="19"/>
                  </a:cubicBezTo>
                  <a:cubicBezTo>
                    <a:pt x="23" y="19"/>
                    <a:pt x="22" y="19"/>
                    <a:pt x="20" y="19"/>
                  </a:cubicBezTo>
                  <a:cubicBezTo>
                    <a:pt x="11" y="19"/>
                    <a:pt x="11" y="19"/>
                    <a:pt x="11" y="19"/>
                  </a:cubicBezTo>
                  <a:cubicBezTo>
                    <a:pt x="11" y="31"/>
                    <a:pt x="11" y="31"/>
                    <a:pt x="11" y="31"/>
                  </a:cubicBezTo>
                  <a:cubicBezTo>
                    <a:pt x="11" y="33"/>
                    <a:pt x="11" y="34"/>
                    <a:pt x="12" y="34"/>
                  </a:cubicBezTo>
                  <a:cubicBezTo>
                    <a:pt x="12" y="34"/>
                    <a:pt x="12" y="35"/>
                    <a:pt x="12" y="35"/>
                  </a:cubicBezTo>
                  <a:cubicBezTo>
                    <a:pt x="13" y="35"/>
                    <a:pt x="14" y="35"/>
                    <a:pt x="15" y="35"/>
                  </a:cubicBezTo>
                  <a:cubicBezTo>
                    <a:pt x="22" y="35"/>
                    <a:pt x="22" y="35"/>
                    <a:pt x="22" y="35"/>
                  </a:cubicBezTo>
                  <a:cubicBezTo>
                    <a:pt x="24" y="35"/>
                    <a:pt x="26" y="35"/>
                    <a:pt x="27" y="35"/>
                  </a:cubicBezTo>
                  <a:cubicBezTo>
                    <a:pt x="28" y="35"/>
                    <a:pt x="29" y="34"/>
                    <a:pt x="30" y="33"/>
                  </a:cubicBezTo>
                  <a:cubicBezTo>
                    <a:pt x="31" y="32"/>
                    <a:pt x="32" y="30"/>
                    <a:pt x="34" y="28"/>
                  </a:cubicBezTo>
                  <a:cubicBezTo>
                    <a:pt x="35" y="28"/>
                    <a:pt x="35" y="28"/>
                    <a:pt x="35" y="28"/>
                  </a:cubicBezTo>
                  <a:cubicBezTo>
                    <a:pt x="31" y="37"/>
                    <a:pt x="31" y="37"/>
                    <a:pt x="31" y="37"/>
                  </a:cubicBezTo>
                  <a:cubicBezTo>
                    <a:pt x="0" y="37"/>
                    <a:pt x="0" y="37"/>
                    <a:pt x="0" y="37"/>
                  </a:cubicBezTo>
                  <a:cubicBezTo>
                    <a:pt x="0" y="36"/>
                    <a:pt x="0" y="36"/>
                    <a:pt x="0" y="36"/>
                  </a:cubicBezTo>
                  <a:cubicBezTo>
                    <a:pt x="1" y="36"/>
                    <a:pt x="1" y="36"/>
                    <a:pt x="1" y="36"/>
                  </a:cubicBezTo>
                  <a:cubicBezTo>
                    <a:pt x="2" y="36"/>
                    <a:pt x="3" y="36"/>
                    <a:pt x="4" y="36"/>
                  </a:cubicBezTo>
                  <a:cubicBezTo>
                    <a:pt x="4" y="35"/>
                    <a:pt x="5" y="35"/>
                    <a:pt x="5" y="34"/>
                  </a:cubicBezTo>
                  <a:cubicBezTo>
                    <a:pt x="5" y="34"/>
                    <a:pt x="6" y="33"/>
                    <a:pt x="6" y="31"/>
                  </a:cubicBezTo>
                  <a:cubicBezTo>
                    <a:pt x="6" y="7"/>
                    <a:pt x="6" y="7"/>
                    <a:pt x="6" y="7"/>
                  </a:cubicBezTo>
                  <a:cubicBezTo>
                    <a:pt x="6" y="4"/>
                    <a:pt x="5" y="3"/>
                    <a:pt x="5" y="2"/>
                  </a:cubicBezTo>
                  <a:cubicBezTo>
                    <a:pt x="4" y="1"/>
                    <a:pt x="3" y="1"/>
                    <a:pt x="1" y="1"/>
                  </a:cubicBezTo>
                  <a:cubicBezTo>
                    <a:pt x="0" y="1"/>
                    <a:pt x="0" y="1"/>
                    <a:pt x="0" y="1"/>
                  </a:cubicBezTo>
                  <a:cubicBezTo>
                    <a:pt x="0" y="0"/>
                    <a:pt x="0" y="0"/>
                    <a:pt x="0" y="0"/>
                  </a:cubicBezTo>
                  <a:cubicBezTo>
                    <a:pt x="31" y="0"/>
                    <a:pt x="31" y="0"/>
                    <a:pt x="31" y="0"/>
                  </a:cubicBezTo>
                  <a:cubicBezTo>
                    <a:pt x="32" y="8"/>
                    <a:pt x="32" y="8"/>
                    <a:pt x="32" y="8"/>
                  </a:cubicBezTo>
                  <a:cubicBezTo>
                    <a:pt x="31" y="8"/>
                    <a:pt x="31" y="8"/>
                    <a:pt x="31" y="8"/>
                  </a:cubicBezTo>
                  <a:cubicBezTo>
                    <a:pt x="30" y="6"/>
                    <a:pt x="30" y="5"/>
                    <a:pt x="29" y="4"/>
                  </a:cubicBezTo>
                  <a:cubicBezTo>
                    <a:pt x="29" y="3"/>
                    <a:pt x="28" y="3"/>
                    <a:pt x="27" y="3"/>
                  </a:cubicBezTo>
                  <a:cubicBezTo>
                    <a:pt x="26" y="2"/>
                    <a:pt x="25" y="2"/>
                    <a:pt x="23" y="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6" name="Freeform 48">
              <a:extLst>
                <a:ext uri="{FF2B5EF4-FFF2-40B4-BE49-F238E27FC236}">
                  <a16:creationId xmlns:a16="http://schemas.microsoft.com/office/drawing/2014/main" id="{C5AEB206-6A83-4A0B-9A90-F3B63BEEB8D8}"/>
                </a:ext>
              </a:extLst>
            </p:cNvPr>
            <p:cNvSpPr>
              <a:spLocks/>
            </p:cNvSpPr>
            <p:nvPr/>
          </p:nvSpPr>
          <p:spPr bwMode="auto">
            <a:xfrm>
              <a:off x="4655" y="2326"/>
              <a:ext cx="84" cy="73"/>
            </a:xfrm>
            <a:custGeom>
              <a:avLst/>
              <a:gdLst>
                <a:gd name="T0" fmla="*/ 29 w 44"/>
                <a:gd name="T1" fmla="*/ 1 h 38"/>
                <a:gd name="T2" fmla="*/ 29 w 44"/>
                <a:gd name="T3" fmla="*/ 0 h 38"/>
                <a:gd name="T4" fmla="*/ 44 w 44"/>
                <a:gd name="T5" fmla="*/ 0 h 38"/>
                <a:gd name="T6" fmla="*/ 44 w 44"/>
                <a:gd name="T7" fmla="*/ 1 h 38"/>
                <a:gd name="T8" fmla="*/ 42 w 44"/>
                <a:gd name="T9" fmla="*/ 1 h 38"/>
                <a:gd name="T10" fmla="*/ 39 w 44"/>
                <a:gd name="T11" fmla="*/ 3 h 38"/>
                <a:gd name="T12" fmla="*/ 38 w 44"/>
                <a:gd name="T13" fmla="*/ 7 h 38"/>
                <a:gd name="T14" fmla="*/ 38 w 44"/>
                <a:gd name="T15" fmla="*/ 22 h 38"/>
                <a:gd name="T16" fmla="*/ 37 w 44"/>
                <a:gd name="T17" fmla="*/ 31 h 38"/>
                <a:gd name="T18" fmla="*/ 32 w 44"/>
                <a:gd name="T19" fmla="*/ 36 h 38"/>
                <a:gd name="T20" fmla="*/ 22 w 44"/>
                <a:gd name="T21" fmla="*/ 38 h 38"/>
                <a:gd name="T22" fmla="*/ 12 w 44"/>
                <a:gd name="T23" fmla="*/ 36 h 38"/>
                <a:gd name="T24" fmla="*/ 7 w 44"/>
                <a:gd name="T25" fmla="*/ 30 h 38"/>
                <a:gd name="T26" fmla="*/ 6 w 44"/>
                <a:gd name="T27" fmla="*/ 21 h 38"/>
                <a:gd name="T28" fmla="*/ 6 w 44"/>
                <a:gd name="T29" fmla="*/ 7 h 38"/>
                <a:gd name="T30" fmla="*/ 5 w 44"/>
                <a:gd name="T31" fmla="*/ 2 h 38"/>
                <a:gd name="T32" fmla="*/ 1 w 44"/>
                <a:gd name="T33" fmla="*/ 1 h 38"/>
                <a:gd name="T34" fmla="*/ 0 w 44"/>
                <a:gd name="T35" fmla="*/ 1 h 38"/>
                <a:gd name="T36" fmla="*/ 0 w 44"/>
                <a:gd name="T37" fmla="*/ 0 h 38"/>
                <a:gd name="T38" fmla="*/ 18 w 44"/>
                <a:gd name="T39" fmla="*/ 0 h 38"/>
                <a:gd name="T40" fmla="*/ 18 w 44"/>
                <a:gd name="T41" fmla="*/ 1 h 38"/>
                <a:gd name="T42" fmla="*/ 16 w 44"/>
                <a:gd name="T43" fmla="*/ 1 h 38"/>
                <a:gd name="T44" fmla="*/ 12 w 44"/>
                <a:gd name="T45" fmla="*/ 3 h 38"/>
                <a:gd name="T46" fmla="*/ 12 w 44"/>
                <a:gd name="T47" fmla="*/ 7 h 38"/>
                <a:gd name="T48" fmla="*/ 12 w 44"/>
                <a:gd name="T49" fmla="*/ 23 h 38"/>
                <a:gd name="T50" fmla="*/ 12 w 44"/>
                <a:gd name="T51" fmla="*/ 28 h 38"/>
                <a:gd name="T52" fmla="*/ 14 w 44"/>
                <a:gd name="T53" fmla="*/ 32 h 38"/>
                <a:gd name="T54" fmla="*/ 17 w 44"/>
                <a:gd name="T55" fmla="*/ 35 h 38"/>
                <a:gd name="T56" fmla="*/ 22 w 44"/>
                <a:gd name="T57" fmla="*/ 36 h 38"/>
                <a:gd name="T58" fmla="*/ 30 w 44"/>
                <a:gd name="T59" fmla="*/ 34 h 38"/>
                <a:gd name="T60" fmla="*/ 34 w 44"/>
                <a:gd name="T61" fmla="*/ 30 h 38"/>
                <a:gd name="T62" fmla="*/ 35 w 44"/>
                <a:gd name="T63" fmla="*/ 22 h 38"/>
                <a:gd name="T64" fmla="*/ 35 w 44"/>
                <a:gd name="T65" fmla="*/ 7 h 38"/>
                <a:gd name="T66" fmla="*/ 34 w 44"/>
                <a:gd name="T67" fmla="*/ 2 h 38"/>
                <a:gd name="T68" fmla="*/ 31 w 44"/>
                <a:gd name="T69" fmla="*/ 1 h 38"/>
                <a:gd name="T70" fmla="*/ 29 w 44"/>
                <a:gd name="T7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38">
                  <a:moveTo>
                    <a:pt x="29" y="1"/>
                  </a:moveTo>
                  <a:cubicBezTo>
                    <a:pt x="29" y="0"/>
                    <a:pt x="29" y="0"/>
                    <a:pt x="29" y="0"/>
                  </a:cubicBezTo>
                  <a:cubicBezTo>
                    <a:pt x="44" y="0"/>
                    <a:pt x="44" y="0"/>
                    <a:pt x="44" y="0"/>
                  </a:cubicBezTo>
                  <a:cubicBezTo>
                    <a:pt x="44" y="1"/>
                    <a:pt x="44" y="1"/>
                    <a:pt x="44" y="1"/>
                  </a:cubicBezTo>
                  <a:cubicBezTo>
                    <a:pt x="42" y="1"/>
                    <a:pt x="42" y="1"/>
                    <a:pt x="42" y="1"/>
                  </a:cubicBezTo>
                  <a:cubicBezTo>
                    <a:pt x="41" y="1"/>
                    <a:pt x="39" y="2"/>
                    <a:pt x="39" y="3"/>
                  </a:cubicBezTo>
                  <a:cubicBezTo>
                    <a:pt x="38" y="3"/>
                    <a:pt x="38" y="5"/>
                    <a:pt x="38" y="7"/>
                  </a:cubicBezTo>
                  <a:cubicBezTo>
                    <a:pt x="38" y="22"/>
                    <a:pt x="38" y="22"/>
                    <a:pt x="38" y="22"/>
                  </a:cubicBezTo>
                  <a:cubicBezTo>
                    <a:pt x="38" y="26"/>
                    <a:pt x="38" y="29"/>
                    <a:pt x="37" y="31"/>
                  </a:cubicBezTo>
                  <a:cubicBezTo>
                    <a:pt x="36" y="33"/>
                    <a:pt x="34" y="34"/>
                    <a:pt x="32" y="36"/>
                  </a:cubicBezTo>
                  <a:cubicBezTo>
                    <a:pt x="29" y="37"/>
                    <a:pt x="26" y="38"/>
                    <a:pt x="22" y="38"/>
                  </a:cubicBezTo>
                  <a:cubicBezTo>
                    <a:pt x="18" y="38"/>
                    <a:pt x="14" y="37"/>
                    <a:pt x="12" y="36"/>
                  </a:cubicBezTo>
                  <a:cubicBezTo>
                    <a:pt x="10" y="35"/>
                    <a:pt x="8" y="33"/>
                    <a:pt x="7" y="30"/>
                  </a:cubicBezTo>
                  <a:cubicBezTo>
                    <a:pt x="6" y="29"/>
                    <a:pt x="6" y="26"/>
                    <a:pt x="6" y="21"/>
                  </a:cubicBezTo>
                  <a:cubicBezTo>
                    <a:pt x="6" y="7"/>
                    <a:pt x="6" y="7"/>
                    <a:pt x="6" y="7"/>
                  </a:cubicBezTo>
                  <a:cubicBezTo>
                    <a:pt x="6" y="4"/>
                    <a:pt x="6" y="3"/>
                    <a:pt x="5" y="2"/>
                  </a:cubicBezTo>
                  <a:cubicBezTo>
                    <a:pt x="4" y="1"/>
                    <a:pt x="3" y="1"/>
                    <a:pt x="1" y="1"/>
                  </a:cubicBezTo>
                  <a:cubicBezTo>
                    <a:pt x="0" y="1"/>
                    <a:pt x="0" y="1"/>
                    <a:pt x="0" y="1"/>
                  </a:cubicBezTo>
                  <a:cubicBezTo>
                    <a:pt x="0" y="0"/>
                    <a:pt x="0" y="0"/>
                    <a:pt x="0" y="0"/>
                  </a:cubicBezTo>
                  <a:cubicBezTo>
                    <a:pt x="18" y="0"/>
                    <a:pt x="18" y="0"/>
                    <a:pt x="18" y="0"/>
                  </a:cubicBezTo>
                  <a:cubicBezTo>
                    <a:pt x="18" y="1"/>
                    <a:pt x="18" y="1"/>
                    <a:pt x="18" y="1"/>
                  </a:cubicBezTo>
                  <a:cubicBezTo>
                    <a:pt x="16" y="1"/>
                    <a:pt x="16" y="1"/>
                    <a:pt x="16" y="1"/>
                  </a:cubicBezTo>
                  <a:cubicBezTo>
                    <a:pt x="14" y="1"/>
                    <a:pt x="13" y="2"/>
                    <a:pt x="12" y="3"/>
                  </a:cubicBezTo>
                  <a:cubicBezTo>
                    <a:pt x="12" y="3"/>
                    <a:pt x="12" y="5"/>
                    <a:pt x="12" y="7"/>
                  </a:cubicBezTo>
                  <a:cubicBezTo>
                    <a:pt x="12" y="23"/>
                    <a:pt x="12" y="23"/>
                    <a:pt x="12" y="23"/>
                  </a:cubicBezTo>
                  <a:cubicBezTo>
                    <a:pt x="12" y="24"/>
                    <a:pt x="12" y="26"/>
                    <a:pt x="12" y="28"/>
                  </a:cubicBezTo>
                  <a:cubicBezTo>
                    <a:pt x="12" y="30"/>
                    <a:pt x="13" y="31"/>
                    <a:pt x="14" y="32"/>
                  </a:cubicBezTo>
                  <a:cubicBezTo>
                    <a:pt x="15" y="33"/>
                    <a:pt x="16" y="34"/>
                    <a:pt x="17" y="35"/>
                  </a:cubicBezTo>
                  <a:cubicBezTo>
                    <a:pt x="19" y="35"/>
                    <a:pt x="20" y="36"/>
                    <a:pt x="22" y="36"/>
                  </a:cubicBezTo>
                  <a:cubicBezTo>
                    <a:pt x="25" y="36"/>
                    <a:pt x="28" y="35"/>
                    <a:pt x="30" y="34"/>
                  </a:cubicBezTo>
                  <a:cubicBezTo>
                    <a:pt x="32" y="33"/>
                    <a:pt x="33" y="32"/>
                    <a:pt x="34" y="30"/>
                  </a:cubicBezTo>
                  <a:cubicBezTo>
                    <a:pt x="35" y="28"/>
                    <a:pt x="35" y="26"/>
                    <a:pt x="35" y="22"/>
                  </a:cubicBezTo>
                  <a:cubicBezTo>
                    <a:pt x="35" y="7"/>
                    <a:pt x="35" y="7"/>
                    <a:pt x="35" y="7"/>
                  </a:cubicBezTo>
                  <a:cubicBezTo>
                    <a:pt x="35" y="4"/>
                    <a:pt x="35" y="3"/>
                    <a:pt x="34" y="2"/>
                  </a:cubicBezTo>
                  <a:cubicBezTo>
                    <a:pt x="34" y="1"/>
                    <a:pt x="32" y="1"/>
                    <a:pt x="31" y="1"/>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167" name="Freeform 49">
              <a:extLst>
                <a:ext uri="{FF2B5EF4-FFF2-40B4-BE49-F238E27FC236}">
                  <a16:creationId xmlns:a16="http://schemas.microsoft.com/office/drawing/2014/main" id="{FAB20471-79F5-4150-A7F5-109545E39394}"/>
                </a:ext>
              </a:extLst>
            </p:cNvPr>
            <p:cNvSpPr>
              <a:spLocks/>
            </p:cNvSpPr>
            <p:nvPr/>
          </p:nvSpPr>
          <p:spPr bwMode="auto">
            <a:xfrm>
              <a:off x="4741" y="2326"/>
              <a:ext cx="101" cy="71"/>
            </a:xfrm>
            <a:custGeom>
              <a:avLst/>
              <a:gdLst>
                <a:gd name="T0" fmla="*/ 24 w 53"/>
                <a:gd name="T1" fmla="*/ 37 h 37"/>
                <a:gd name="T2" fmla="*/ 8 w 53"/>
                <a:gd name="T3" fmla="*/ 6 h 37"/>
                <a:gd name="T4" fmla="*/ 8 w 53"/>
                <a:gd name="T5" fmla="*/ 31 h 37"/>
                <a:gd name="T6" fmla="*/ 9 w 53"/>
                <a:gd name="T7" fmla="*/ 35 h 37"/>
                <a:gd name="T8" fmla="*/ 13 w 53"/>
                <a:gd name="T9" fmla="*/ 36 h 37"/>
                <a:gd name="T10" fmla="*/ 14 w 53"/>
                <a:gd name="T11" fmla="*/ 36 h 37"/>
                <a:gd name="T12" fmla="*/ 14 w 53"/>
                <a:gd name="T13" fmla="*/ 37 h 37"/>
                <a:gd name="T14" fmla="*/ 0 w 53"/>
                <a:gd name="T15" fmla="*/ 37 h 37"/>
                <a:gd name="T16" fmla="*/ 0 w 53"/>
                <a:gd name="T17" fmla="*/ 36 h 37"/>
                <a:gd name="T18" fmla="*/ 1 w 53"/>
                <a:gd name="T19" fmla="*/ 36 h 37"/>
                <a:gd name="T20" fmla="*/ 5 w 53"/>
                <a:gd name="T21" fmla="*/ 35 h 37"/>
                <a:gd name="T22" fmla="*/ 6 w 53"/>
                <a:gd name="T23" fmla="*/ 31 h 37"/>
                <a:gd name="T24" fmla="*/ 6 w 53"/>
                <a:gd name="T25" fmla="*/ 6 h 37"/>
                <a:gd name="T26" fmla="*/ 5 w 53"/>
                <a:gd name="T27" fmla="*/ 3 h 37"/>
                <a:gd name="T28" fmla="*/ 3 w 53"/>
                <a:gd name="T29" fmla="*/ 2 h 37"/>
                <a:gd name="T30" fmla="*/ 0 w 53"/>
                <a:gd name="T31" fmla="*/ 1 h 37"/>
                <a:gd name="T32" fmla="*/ 0 w 53"/>
                <a:gd name="T33" fmla="*/ 0 h 37"/>
                <a:gd name="T34" fmla="*/ 12 w 53"/>
                <a:gd name="T35" fmla="*/ 0 h 37"/>
                <a:gd name="T36" fmla="*/ 26 w 53"/>
                <a:gd name="T37" fmla="*/ 29 h 37"/>
                <a:gd name="T38" fmla="*/ 41 w 53"/>
                <a:gd name="T39" fmla="*/ 0 h 37"/>
                <a:gd name="T40" fmla="*/ 53 w 53"/>
                <a:gd name="T41" fmla="*/ 0 h 37"/>
                <a:gd name="T42" fmla="*/ 53 w 53"/>
                <a:gd name="T43" fmla="*/ 1 h 37"/>
                <a:gd name="T44" fmla="*/ 51 w 53"/>
                <a:gd name="T45" fmla="*/ 1 h 37"/>
                <a:gd name="T46" fmla="*/ 48 w 53"/>
                <a:gd name="T47" fmla="*/ 2 h 37"/>
                <a:gd name="T48" fmla="*/ 47 w 53"/>
                <a:gd name="T49" fmla="*/ 6 h 37"/>
                <a:gd name="T50" fmla="*/ 47 w 53"/>
                <a:gd name="T51" fmla="*/ 31 h 37"/>
                <a:gd name="T52" fmla="*/ 48 w 53"/>
                <a:gd name="T53" fmla="*/ 35 h 37"/>
                <a:gd name="T54" fmla="*/ 51 w 53"/>
                <a:gd name="T55" fmla="*/ 36 h 37"/>
                <a:gd name="T56" fmla="*/ 53 w 53"/>
                <a:gd name="T57" fmla="*/ 36 h 37"/>
                <a:gd name="T58" fmla="*/ 53 w 53"/>
                <a:gd name="T59" fmla="*/ 37 h 37"/>
                <a:gd name="T60" fmla="*/ 35 w 53"/>
                <a:gd name="T61" fmla="*/ 37 h 37"/>
                <a:gd name="T62" fmla="*/ 35 w 53"/>
                <a:gd name="T63" fmla="*/ 36 h 37"/>
                <a:gd name="T64" fmla="*/ 37 w 53"/>
                <a:gd name="T65" fmla="*/ 36 h 37"/>
                <a:gd name="T66" fmla="*/ 40 w 53"/>
                <a:gd name="T67" fmla="*/ 35 h 37"/>
                <a:gd name="T68" fmla="*/ 41 w 53"/>
                <a:gd name="T69" fmla="*/ 31 h 37"/>
                <a:gd name="T70" fmla="*/ 41 w 53"/>
                <a:gd name="T71" fmla="*/ 6 h 37"/>
                <a:gd name="T72" fmla="*/ 25 w 53"/>
                <a:gd name="T73" fmla="*/ 37 h 37"/>
                <a:gd name="T74" fmla="*/ 24 w 53"/>
                <a:gd name="T7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7">
                  <a:moveTo>
                    <a:pt x="24" y="37"/>
                  </a:moveTo>
                  <a:cubicBezTo>
                    <a:pt x="8" y="6"/>
                    <a:pt x="8" y="6"/>
                    <a:pt x="8" y="6"/>
                  </a:cubicBezTo>
                  <a:cubicBezTo>
                    <a:pt x="8" y="31"/>
                    <a:pt x="8" y="31"/>
                    <a:pt x="8" y="31"/>
                  </a:cubicBezTo>
                  <a:cubicBezTo>
                    <a:pt x="8" y="33"/>
                    <a:pt x="9" y="35"/>
                    <a:pt x="9" y="35"/>
                  </a:cubicBezTo>
                  <a:cubicBezTo>
                    <a:pt x="10" y="36"/>
                    <a:pt x="11" y="36"/>
                    <a:pt x="13" y="36"/>
                  </a:cubicBezTo>
                  <a:cubicBezTo>
                    <a:pt x="14" y="36"/>
                    <a:pt x="14" y="36"/>
                    <a:pt x="14" y="36"/>
                  </a:cubicBezTo>
                  <a:cubicBezTo>
                    <a:pt x="14" y="37"/>
                    <a:pt x="14" y="37"/>
                    <a:pt x="14" y="37"/>
                  </a:cubicBezTo>
                  <a:cubicBezTo>
                    <a:pt x="0" y="37"/>
                    <a:pt x="0" y="37"/>
                    <a:pt x="0" y="37"/>
                  </a:cubicBezTo>
                  <a:cubicBezTo>
                    <a:pt x="0" y="36"/>
                    <a:pt x="0" y="36"/>
                    <a:pt x="0" y="36"/>
                  </a:cubicBezTo>
                  <a:cubicBezTo>
                    <a:pt x="1" y="36"/>
                    <a:pt x="1" y="36"/>
                    <a:pt x="1" y="36"/>
                  </a:cubicBezTo>
                  <a:cubicBezTo>
                    <a:pt x="3" y="36"/>
                    <a:pt x="4" y="36"/>
                    <a:pt x="5" y="35"/>
                  </a:cubicBezTo>
                  <a:cubicBezTo>
                    <a:pt x="5" y="34"/>
                    <a:pt x="6" y="33"/>
                    <a:pt x="6" y="31"/>
                  </a:cubicBezTo>
                  <a:cubicBezTo>
                    <a:pt x="6" y="6"/>
                    <a:pt x="6" y="6"/>
                    <a:pt x="6" y="6"/>
                  </a:cubicBezTo>
                  <a:cubicBezTo>
                    <a:pt x="6" y="5"/>
                    <a:pt x="5" y="4"/>
                    <a:pt x="5" y="3"/>
                  </a:cubicBezTo>
                  <a:cubicBezTo>
                    <a:pt x="5" y="2"/>
                    <a:pt x="4" y="2"/>
                    <a:pt x="3" y="2"/>
                  </a:cubicBezTo>
                  <a:cubicBezTo>
                    <a:pt x="3" y="1"/>
                    <a:pt x="1" y="1"/>
                    <a:pt x="0" y="1"/>
                  </a:cubicBezTo>
                  <a:cubicBezTo>
                    <a:pt x="0" y="0"/>
                    <a:pt x="0" y="0"/>
                    <a:pt x="0" y="0"/>
                  </a:cubicBezTo>
                  <a:cubicBezTo>
                    <a:pt x="12" y="0"/>
                    <a:pt x="12" y="0"/>
                    <a:pt x="12" y="0"/>
                  </a:cubicBezTo>
                  <a:cubicBezTo>
                    <a:pt x="26" y="29"/>
                    <a:pt x="26" y="29"/>
                    <a:pt x="26" y="29"/>
                  </a:cubicBezTo>
                  <a:cubicBezTo>
                    <a:pt x="41" y="0"/>
                    <a:pt x="41" y="0"/>
                    <a:pt x="41" y="0"/>
                  </a:cubicBezTo>
                  <a:cubicBezTo>
                    <a:pt x="53" y="0"/>
                    <a:pt x="53" y="0"/>
                    <a:pt x="53" y="0"/>
                  </a:cubicBezTo>
                  <a:cubicBezTo>
                    <a:pt x="53" y="1"/>
                    <a:pt x="53" y="1"/>
                    <a:pt x="53" y="1"/>
                  </a:cubicBezTo>
                  <a:cubicBezTo>
                    <a:pt x="51" y="1"/>
                    <a:pt x="51" y="1"/>
                    <a:pt x="51" y="1"/>
                  </a:cubicBezTo>
                  <a:cubicBezTo>
                    <a:pt x="50" y="1"/>
                    <a:pt x="48" y="2"/>
                    <a:pt x="48" y="2"/>
                  </a:cubicBezTo>
                  <a:cubicBezTo>
                    <a:pt x="47" y="3"/>
                    <a:pt x="47" y="4"/>
                    <a:pt x="47" y="6"/>
                  </a:cubicBezTo>
                  <a:cubicBezTo>
                    <a:pt x="47" y="31"/>
                    <a:pt x="47" y="31"/>
                    <a:pt x="47" y="31"/>
                  </a:cubicBezTo>
                  <a:cubicBezTo>
                    <a:pt x="47" y="33"/>
                    <a:pt x="47" y="35"/>
                    <a:pt x="48" y="35"/>
                  </a:cubicBezTo>
                  <a:cubicBezTo>
                    <a:pt x="49" y="36"/>
                    <a:pt x="50" y="36"/>
                    <a:pt x="51" y="36"/>
                  </a:cubicBezTo>
                  <a:cubicBezTo>
                    <a:pt x="53" y="36"/>
                    <a:pt x="53" y="36"/>
                    <a:pt x="53" y="36"/>
                  </a:cubicBezTo>
                  <a:cubicBezTo>
                    <a:pt x="53" y="37"/>
                    <a:pt x="53" y="37"/>
                    <a:pt x="53" y="37"/>
                  </a:cubicBezTo>
                  <a:cubicBezTo>
                    <a:pt x="35" y="37"/>
                    <a:pt x="35" y="37"/>
                    <a:pt x="35" y="37"/>
                  </a:cubicBezTo>
                  <a:cubicBezTo>
                    <a:pt x="35" y="36"/>
                    <a:pt x="35" y="36"/>
                    <a:pt x="35" y="36"/>
                  </a:cubicBezTo>
                  <a:cubicBezTo>
                    <a:pt x="37" y="36"/>
                    <a:pt x="37" y="36"/>
                    <a:pt x="37" y="36"/>
                  </a:cubicBezTo>
                  <a:cubicBezTo>
                    <a:pt x="38" y="36"/>
                    <a:pt x="40" y="36"/>
                    <a:pt x="40" y="35"/>
                  </a:cubicBezTo>
                  <a:cubicBezTo>
                    <a:pt x="41" y="34"/>
                    <a:pt x="41" y="33"/>
                    <a:pt x="41" y="31"/>
                  </a:cubicBezTo>
                  <a:cubicBezTo>
                    <a:pt x="41" y="6"/>
                    <a:pt x="41" y="6"/>
                    <a:pt x="41" y="6"/>
                  </a:cubicBezTo>
                  <a:cubicBezTo>
                    <a:pt x="25" y="37"/>
                    <a:pt x="25" y="37"/>
                    <a:pt x="25" y="37"/>
                  </a:cubicBezTo>
                  <a:lnTo>
                    <a:pt x="2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grpSp>
      <p:sp>
        <p:nvSpPr>
          <p:cNvPr id="121" name="矩形 120">
            <a:extLst>
              <a:ext uri="{FF2B5EF4-FFF2-40B4-BE49-F238E27FC236}">
                <a16:creationId xmlns:a16="http://schemas.microsoft.com/office/drawing/2014/main" id="{BBCCCDF0-D0A2-4CD9-85D6-1D5EBF109E2F}"/>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170" name="矩形 169">
            <a:extLst>
              <a:ext uri="{FF2B5EF4-FFF2-40B4-BE49-F238E27FC236}">
                <a16:creationId xmlns:a16="http://schemas.microsoft.com/office/drawing/2014/main" id="{76678EFA-8674-43B1-802B-53B6DA531761}"/>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171" name="矩形 170">
            <a:extLst>
              <a:ext uri="{FF2B5EF4-FFF2-40B4-BE49-F238E27FC236}">
                <a16:creationId xmlns:a16="http://schemas.microsoft.com/office/drawing/2014/main" id="{B831BBC5-A838-4C19-9AD5-C3532666DE73}"/>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324402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894FF36-B267-4D74-BE41-AF6185653DE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3" name="矩形 32">
            <a:extLst>
              <a:ext uri="{FF2B5EF4-FFF2-40B4-BE49-F238E27FC236}">
                <a16:creationId xmlns:a16="http://schemas.microsoft.com/office/drawing/2014/main" id="{2379F0D3-07F2-458F-B9F8-B3287D4482C5}"/>
              </a:ext>
            </a:extLst>
          </p:cNvPr>
          <p:cNvSpPr/>
          <p:nvPr userDrawn="1"/>
        </p:nvSpPr>
        <p:spPr>
          <a:xfrm>
            <a:off x="0" y="1"/>
            <a:ext cx="12192000" cy="641676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 name="标题 1">
            <a:extLst>
              <a:ext uri="{FF2B5EF4-FFF2-40B4-BE49-F238E27FC236}">
                <a16:creationId xmlns:a16="http://schemas.microsoft.com/office/drawing/2014/main" id="{1B40C6F1-E0C0-496B-AB70-22785B362CC4}"/>
              </a:ext>
            </a:extLst>
          </p:cNvPr>
          <p:cNvSpPr>
            <a:spLocks noGrp="1"/>
          </p:cNvSpPr>
          <p:nvPr>
            <p:ph type="title"/>
          </p:nvPr>
        </p:nvSpPr>
        <p:spPr>
          <a:xfrm>
            <a:off x="928494" y="346742"/>
            <a:ext cx="10609455" cy="659948"/>
          </a:xfrm>
        </p:spPr>
        <p:txBody>
          <a:bodyPr>
            <a:normAutofit/>
          </a:bodyPr>
          <a:lstStyle>
            <a:lvl1pPr>
              <a:defRPr sz="3600" b="1">
                <a:solidFill>
                  <a:srgbClr val="194B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64255630-B906-4FF9-B2DD-243EF5D5AB97}"/>
              </a:ext>
            </a:extLst>
          </p:cNvPr>
          <p:cNvSpPr>
            <a:spLocks noGrp="1"/>
          </p:cNvSpPr>
          <p:nvPr>
            <p:ph idx="1"/>
          </p:nvPr>
        </p:nvSpPr>
        <p:spPr>
          <a:xfrm>
            <a:off x="673100" y="1200210"/>
            <a:ext cx="10864850" cy="5047544"/>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a:defRPr lang="en-US" altLang="zh-CN" sz="2400" b="0" dirty="0">
                <a:solidFill>
                  <a:srgbClr val="194B85"/>
                </a:solidFill>
                <a:ea typeface="微软雅黑" panose="020B0503020204020204" pitchFamily="34" charset="-122"/>
              </a:defRPr>
            </a:lvl1pPr>
            <a:lvl2pPr>
              <a:defRPr lang="en-US" altLang="zh-CN" dirty="0">
                <a:solidFill>
                  <a:srgbClr val="194B85"/>
                </a:solidFill>
                <a:ea typeface="微软雅黑" panose="020B0503020204020204" pitchFamily="34" charset="-122"/>
              </a:defRPr>
            </a:lvl2pPr>
            <a:lvl3pPr>
              <a:defRPr lang="en-US" altLang="zh-CN" dirty="0">
                <a:solidFill>
                  <a:schemeClr val="accent5">
                    <a:lumMod val="50000"/>
                  </a:schemeClr>
                </a:solidFill>
              </a:defRPr>
            </a:lvl3pPr>
            <a:lvl4pPr>
              <a:defRPr lang="en-US" altLang="zh-CN" dirty="0">
                <a:solidFill>
                  <a:srgbClr val="194B85"/>
                </a:solidFill>
                <a:ea typeface="微软雅黑" panose="020B0503020204020204" pitchFamily="34" charset="-122"/>
              </a:defRPr>
            </a:lvl4pPr>
            <a:lvl5pPr>
              <a:defRPr lang="zh-CN" altLang="en-US" dirty="0">
                <a:solidFill>
                  <a:srgbClr val="194B85"/>
                </a:solidFill>
                <a:ea typeface="微软雅黑" panose="020B0503020204020204" pitchFamily="34" charset="-122"/>
              </a:defRPr>
            </a:lvl5pPr>
          </a:lstStyle>
          <a:p>
            <a:pPr lvl="0"/>
            <a:r>
              <a:rPr lang="zh-CN" altLang="en-US" dirty="0"/>
              <a:t>编辑母版文本样式</a:t>
            </a:r>
            <a:endParaRPr lang="en-US" altLang="zh-CN" dirty="0"/>
          </a:p>
          <a:p>
            <a:pPr marR="0" lvl="1" algn="just" fontAlgn="auto">
              <a:spcAft>
                <a:spcPts val="0"/>
              </a:spcAft>
              <a:buClrTx/>
              <a:buSzTx/>
              <a:tabLst/>
            </a:pPr>
            <a:r>
              <a:rPr lang="zh-CN" altLang="en-US" dirty="0"/>
              <a:t>第二级</a:t>
            </a:r>
            <a:endParaRPr lang="en-US" altLang="zh-CN" dirty="0"/>
          </a:p>
          <a:p>
            <a:pPr lvl="2" algn="just"/>
            <a:r>
              <a:rPr lang="zh-CN" altLang="en-US" dirty="0"/>
              <a:t>第三级</a:t>
            </a:r>
            <a:endParaRPr lang="en-US" altLang="zh-CN" dirty="0"/>
          </a:p>
          <a:p>
            <a:pPr lvl="3"/>
            <a:r>
              <a:rPr lang="zh-CN" altLang="en-US" dirty="0"/>
              <a:t>第四级</a:t>
            </a:r>
            <a:endParaRPr lang="en-US" altLang="zh-CN" dirty="0"/>
          </a:p>
          <a:p>
            <a:pPr lvl="4" algn="just"/>
            <a:r>
              <a:rPr lang="zh-CN" altLang="en-US" dirty="0"/>
              <a:t>第五级</a:t>
            </a:r>
          </a:p>
        </p:txBody>
      </p:sp>
      <p:sp>
        <p:nvSpPr>
          <p:cNvPr id="9" name="矩形 8">
            <a:extLst>
              <a:ext uri="{FF2B5EF4-FFF2-40B4-BE49-F238E27FC236}">
                <a16:creationId xmlns:a16="http://schemas.microsoft.com/office/drawing/2014/main" id="{43F7DF2C-602A-4803-88B1-8F063CD90A89}"/>
              </a:ext>
            </a:extLst>
          </p:cNvPr>
          <p:cNvSpPr/>
          <p:nvPr userDrawn="1"/>
        </p:nvSpPr>
        <p:spPr>
          <a:xfrm>
            <a:off x="0" y="6416761"/>
            <a:ext cx="12192000" cy="441239"/>
          </a:xfrm>
          <a:prstGeom prst="rect">
            <a:avLst/>
          </a:prstGeom>
          <a:solidFill>
            <a:srgbClr val="00377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Light"/>
              <a:ea typeface="微软雅黑 Light"/>
              <a:cs typeface="+mn-cs"/>
            </a:endParaRPr>
          </a:p>
        </p:txBody>
      </p:sp>
      <p:sp>
        <p:nvSpPr>
          <p:cNvPr id="6" name="灯片编号占位符 5">
            <a:extLst>
              <a:ext uri="{FF2B5EF4-FFF2-40B4-BE49-F238E27FC236}">
                <a16:creationId xmlns:a16="http://schemas.microsoft.com/office/drawing/2014/main" id="{88667F0C-4708-4733-806E-252F81E8A029}"/>
              </a:ext>
            </a:extLst>
          </p:cNvPr>
          <p:cNvSpPr>
            <a:spLocks noGrp="1"/>
          </p:cNvSpPr>
          <p:nvPr>
            <p:ph type="sldNum" sz="quarter" idx="12"/>
          </p:nvPr>
        </p:nvSpPr>
        <p:spPr>
          <a:xfrm>
            <a:off x="5778500" y="6459285"/>
            <a:ext cx="622300" cy="365125"/>
          </a:xfrm>
        </p:spPr>
        <p:txBody>
          <a:bodyPr/>
          <a:lstStyle>
            <a:lvl1pPr algn="ctr">
              <a:defRPr sz="16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Freeform 52">
            <a:extLst>
              <a:ext uri="{FF2B5EF4-FFF2-40B4-BE49-F238E27FC236}">
                <a16:creationId xmlns:a16="http://schemas.microsoft.com/office/drawing/2014/main" id="{D4F90E87-FE33-4CEC-B38B-974FF17BC040}"/>
              </a:ext>
            </a:extLst>
          </p:cNvPr>
          <p:cNvSpPr>
            <a:spLocks noEditPoints="1"/>
          </p:cNvSpPr>
          <p:nvPr userDrawn="1"/>
        </p:nvSpPr>
        <p:spPr bwMode="auto">
          <a:xfrm>
            <a:off x="342938" y="418095"/>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Segoe UI Light"/>
              <a:ea typeface="微软雅黑 Light"/>
              <a:cs typeface="+mn-cs"/>
            </a:endParaRPr>
          </a:p>
        </p:txBody>
      </p:sp>
      <p:cxnSp>
        <p:nvCxnSpPr>
          <p:cNvPr id="32" name="直接连接符 31">
            <a:extLst>
              <a:ext uri="{FF2B5EF4-FFF2-40B4-BE49-F238E27FC236}">
                <a16:creationId xmlns:a16="http://schemas.microsoft.com/office/drawing/2014/main" id="{6C52ED21-20B0-4ECC-B9B9-752FB0152EFC}"/>
              </a:ext>
            </a:extLst>
          </p:cNvPr>
          <p:cNvCxnSpPr>
            <a:cxnSpLocks/>
          </p:cNvCxnSpPr>
          <p:nvPr userDrawn="1"/>
        </p:nvCxnSpPr>
        <p:spPr>
          <a:xfrm>
            <a:off x="928495" y="1006689"/>
            <a:ext cx="10620000" cy="0"/>
          </a:xfrm>
          <a:prstGeom prst="line">
            <a:avLst/>
          </a:prstGeom>
          <a:noFill/>
          <a:ln w="19050" cap="rnd" cmpd="sng" algn="ctr">
            <a:solidFill>
              <a:srgbClr val="194B85"/>
            </a:solidFill>
            <a:prstDash val="solid"/>
            <a:miter lim="800000"/>
          </a:ln>
          <a:effectLst/>
        </p:spPr>
      </p:cxnSp>
      <p:sp>
        <p:nvSpPr>
          <p:cNvPr id="4" name="矩形 3">
            <a:extLst>
              <a:ext uri="{FF2B5EF4-FFF2-40B4-BE49-F238E27FC236}">
                <a16:creationId xmlns:a16="http://schemas.microsoft.com/office/drawing/2014/main" id="{6A7BBB50-F70B-44DB-A3A1-DB0FB95AA8CC}"/>
              </a:ext>
            </a:extLst>
          </p:cNvPr>
          <p:cNvSpPr/>
          <p:nvPr userDrawn="1"/>
        </p:nvSpPr>
        <p:spPr>
          <a:xfrm>
            <a:off x="624658" y="6428704"/>
            <a:ext cx="2340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格物计算 致知力行</a:t>
            </a:r>
          </a:p>
        </p:txBody>
      </p:sp>
      <p:sp>
        <p:nvSpPr>
          <p:cNvPr id="34" name="矩形 33">
            <a:extLst>
              <a:ext uri="{FF2B5EF4-FFF2-40B4-BE49-F238E27FC236}">
                <a16:creationId xmlns:a16="http://schemas.microsoft.com/office/drawing/2014/main" id="{577326B6-077A-42E3-B531-54DF16DD3612}"/>
              </a:ext>
            </a:extLst>
          </p:cNvPr>
          <p:cNvSpPr/>
          <p:nvPr userDrawn="1"/>
        </p:nvSpPr>
        <p:spPr>
          <a:xfrm>
            <a:off x="8763000" y="6424300"/>
            <a:ext cx="2804342"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计算机科学与技术学院</a:t>
            </a:r>
          </a:p>
        </p:txBody>
      </p:sp>
    </p:spTree>
    <p:extLst>
      <p:ext uri="{BB962C8B-B14F-4D97-AF65-F5344CB8AC3E}">
        <p14:creationId xmlns:p14="http://schemas.microsoft.com/office/powerpoint/2010/main" val="24082841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内容占位符 6"/>
          <p:cNvSpPr>
            <a:spLocks noGrp="1"/>
          </p:cNvSpPr>
          <p:nvPr>
            <p:ph sz="quarter" idx="11"/>
          </p:nvPr>
        </p:nvSpPr>
        <p:spPr>
          <a:xfrm>
            <a:off x="838200" y="1844861"/>
            <a:ext cx="10515600" cy="451148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975176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DA195-227C-46EF-A8A8-131AD85CB2AA}" type="slidenum">
              <a:rPr lang="zh-CN" altLang="en-US" smtClean="0"/>
              <a:t>‹#›</a:t>
            </a:fld>
            <a:endParaRPr lang="zh-CN" altLang="en-US"/>
          </a:p>
        </p:txBody>
      </p:sp>
    </p:spTree>
    <p:extLst>
      <p:ext uri="{BB962C8B-B14F-4D97-AF65-F5344CB8AC3E}">
        <p14:creationId xmlns:p14="http://schemas.microsoft.com/office/powerpoint/2010/main" val="20344101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15D152-39CA-4280-8FCA-2ED57E0F6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5C8775F-39AA-49E3-8E38-EBAB6E3412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54EFF93-7551-4FD5-8EED-60E78A4AC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E47D626-EBC9-40E5-AB45-805A2F69D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B68959D9-B20D-43ED-9A30-698615DD4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5DA195-227C-46EF-A8A8-131AD85CB2AA}"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91389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lvl1pPr algn="l" defTabSz="914400" rtl="0" eaLnBrk="1" latinLnBrk="0" hangingPunct="1">
        <a:lnSpc>
          <a:spcPct val="90000"/>
        </a:lnSpc>
        <a:spcBef>
          <a:spcPct val="0"/>
        </a:spcBef>
        <a:buNone/>
        <a:defRPr sz="3600" b="1" kern="1200" baseline="0">
          <a:solidFill>
            <a:schemeClr val="tx1"/>
          </a:solidFill>
          <a:latin typeface="微软雅黑" panose="020B0503020204020204" pitchFamily="34" charset="-122"/>
          <a:ea typeface="Arial Unicode MS" panose="020B0604020202020204" pitchFamily="34" charset="-122"/>
          <a:cs typeface="+mj-cs"/>
        </a:defRPr>
      </a:lvl1pPr>
    </p:titleStyle>
    <p:bodyStyle>
      <a:lvl1pPr marL="360000" indent="-360000" algn="l" defTabSz="914400" rtl="0" eaLnBrk="1" latinLnBrk="0" hangingPunct="1">
        <a:lnSpc>
          <a:spcPct val="150000"/>
        </a:lnSpc>
        <a:spcBef>
          <a:spcPts val="0"/>
        </a:spcBef>
        <a:buFont typeface="Wingdings" panose="05000000000000000000" pitchFamily="2" charset="2"/>
        <a:buChar char="n"/>
        <a:defRPr sz="2800" kern="1200" baseline="0">
          <a:solidFill>
            <a:schemeClr val="tx1"/>
          </a:solidFill>
          <a:latin typeface="微软雅黑" panose="020B0503020204020204" pitchFamily="34" charset="-122"/>
          <a:ea typeface="Arial Unicode MS" panose="020B0604020202020204" pitchFamily="34" charset="-122"/>
          <a:cs typeface="+mn-cs"/>
        </a:defRPr>
      </a:lvl1pPr>
      <a:lvl2pPr marL="720000" indent="-360000" algn="l" defTabSz="914400" rtl="0" eaLnBrk="1" latinLnBrk="0" hangingPunct="1">
        <a:lnSpc>
          <a:spcPct val="150000"/>
        </a:lnSpc>
        <a:spcBef>
          <a:spcPts val="0"/>
        </a:spcBef>
        <a:buFont typeface="Wingdings" panose="05000000000000000000" pitchFamily="2" charset="2"/>
        <a:buChar char="p"/>
        <a:defRPr sz="2400" kern="1200" baseline="0">
          <a:solidFill>
            <a:schemeClr val="tx1"/>
          </a:solidFill>
          <a:latin typeface="微软雅黑" panose="020B0503020204020204" pitchFamily="34" charset="-122"/>
          <a:ea typeface="Arial Unicode MS" panose="020B0604020202020204" pitchFamily="34" charset="-122"/>
          <a:cs typeface="+mn-cs"/>
        </a:defRPr>
      </a:lvl2pPr>
      <a:lvl3pPr marL="1080000" indent="-360000" algn="l" defTabSz="914400" rtl="0" eaLnBrk="1" latinLnBrk="0" hangingPunct="1">
        <a:lnSpc>
          <a:spcPct val="150000"/>
        </a:lnSpc>
        <a:spcBef>
          <a:spcPts val="0"/>
        </a:spcBef>
        <a:buFont typeface="Wingdings" panose="05000000000000000000" pitchFamily="2" charset="2"/>
        <a:buChar char="u"/>
        <a:defRPr sz="2000" kern="1200" baseline="0">
          <a:solidFill>
            <a:schemeClr val="tx1"/>
          </a:solidFill>
          <a:latin typeface="微软雅黑" panose="020B0503020204020204" pitchFamily="34" charset="-122"/>
          <a:ea typeface="Arial Unicode MS" panose="020B0604020202020204" pitchFamily="34" charset="-122"/>
          <a:cs typeface="+mn-cs"/>
        </a:defRPr>
      </a:lvl3pPr>
      <a:lvl4pPr marL="1440000" indent="-360000" algn="l" defTabSz="914400" rtl="0" eaLnBrk="1" latinLnBrk="0" hangingPunct="1">
        <a:lnSpc>
          <a:spcPct val="150000"/>
        </a:lnSpc>
        <a:spcBef>
          <a:spcPts val="0"/>
        </a:spcBef>
        <a:buFont typeface="Wingdings" panose="05000000000000000000" pitchFamily="2" charset="2"/>
        <a:buChar char="l"/>
        <a:defRPr sz="1800" kern="1200" baseline="0">
          <a:solidFill>
            <a:schemeClr val="tx1"/>
          </a:solidFill>
          <a:latin typeface="微软雅黑" panose="020B0503020204020204" pitchFamily="34" charset="-122"/>
          <a:ea typeface="Arial Unicode MS" panose="020B0604020202020204" pitchFamily="34" charset="-122"/>
          <a:cs typeface="+mn-cs"/>
        </a:defRPr>
      </a:lvl4pPr>
      <a:lvl5pPr marL="1800000" indent="-360000" algn="l" defTabSz="914400" rtl="0" eaLnBrk="1" latinLnBrk="0" hangingPunct="1">
        <a:lnSpc>
          <a:spcPct val="150000"/>
        </a:lnSpc>
        <a:spcBef>
          <a:spcPts val="0"/>
        </a:spcBef>
        <a:buFont typeface="Wingdings" panose="05000000000000000000" pitchFamily="2" charset="2"/>
        <a:buChar char="Ø"/>
        <a:defRPr sz="1800" kern="1200" baseline="0">
          <a:solidFill>
            <a:schemeClr val="tx1"/>
          </a:solidFill>
          <a:latin typeface="微软雅黑" panose="020B0503020204020204" pitchFamily="34" charset="-122"/>
          <a:ea typeface="Arial Unicode MS"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7E0775BD-99EA-45B0-97AD-BDBF247F8772}"/>
              </a:ext>
            </a:extLst>
          </p:cNvPr>
          <p:cNvSpPr>
            <a:spLocks noGrp="1"/>
          </p:cNvSpPr>
          <p:nvPr>
            <p:ph type="ctrTitle"/>
          </p:nvPr>
        </p:nvSpPr>
        <p:spPr>
          <a:xfrm>
            <a:off x="522515" y="2543363"/>
            <a:ext cx="11154544" cy="1866077"/>
          </a:xfrm>
        </p:spPr>
        <p:txBody>
          <a:bodyPr>
            <a:normAutofit/>
          </a:bodyPr>
          <a:lstStyle/>
          <a:p>
            <a:pPr>
              <a:lnSpc>
                <a:spcPct val="150000"/>
              </a:lnSpc>
            </a:pPr>
            <a:r>
              <a:rPr lang="zh-CN" altLang="en-US" sz="4400" dirty="0">
                <a:solidFill>
                  <a:srgbClr val="194B85"/>
                </a:solidFill>
              </a:rPr>
              <a:t>工程概论 第</a:t>
            </a:r>
            <a:r>
              <a:rPr lang="en-US" altLang="zh-CN" sz="4400" dirty="0">
                <a:solidFill>
                  <a:srgbClr val="194B85"/>
                </a:solidFill>
              </a:rPr>
              <a:t>2</a:t>
            </a:r>
            <a:r>
              <a:rPr lang="zh-CN" altLang="en-US" sz="4400" dirty="0">
                <a:solidFill>
                  <a:srgbClr val="194B85"/>
                </a:solidFill>
              </a:rPr>
              <a:t>章 工程与社会</a:t>
            </a:r>
            <a:endParaRPr lang="zh-CN" altLang="en-US" sz="4800" b="0" dirty="0">
              <a:solidFill>
                <a:srgbClr val="194B85"/>
              </a:solidFill>
              <a:latin typeface="华文楷体" panose="02010600040101010101" pitchFamily="2" charset="-122"/>
              <a:ea typeface="华文楷体" panose="02010600040101010101" pitchFamily="2" charset="-122"/>
            </a:endParaRPr>
          </a:p>
        </p:txBody>
      </p:sp>
      <p:sp>
        <p:nvSpPr>
          <p:cNvPr id="5" name="副标题 4">
            <a:extLst>
              <a:ext uri="{FF2B5EF4-FFF2-40B4-BE49-F238E27FC236}">
                <a16:creationId xmlns:a16="http://schemas.microsoft.com/office/drawing/2014/main" id="{56DD4F3E-44BF-4EFF-8836-1EADA6304598}"/>
              </a:ext>
            </a:extLst>
          </p:cNvPr>
          <p:cNvSpPr>
            <a:spLocks noGrp="1"/>
          </p:cNvSpPr>
          <p:nvPr>
            <p:ph type="subTitle" idx="1"/>
          </p:nvPr>
        </p:nvSpPr>
        <p:spPr>
          <a:xfrm>
            <a:off x="4822824" y="4958431"/>
            <a:ext cx="2853056" cy="641350"/>
          </a:xfrm>
        </p:spPr>
        <p:txBody>
          <a:bodyPr>
            <a:normAutofit/>
          </a:bodyPr>
          <a:lstStyle/>
          <a:p>
            <a:pPr>
              <a:lnSpc>
                <a:spcPct val="150000"/>
              </a:lnSpc>
            </a:pPr>
            <a:r>
              <a:rPr lang="zh-CN" altLang="en-US" b="1" dirty="0">
                <a:solidFill>
                  <a:srgbClr val="194B85"/>
                </a:solidFill>
              </a:rPr>
              <a:t>授课教师：孙运雷</a:t>
            </a:r>
            <a:endParaRPr lang="en-US" altLang="zh-CN" b="1" dirty="0">
              <a:solidFill>
                <a:srgbClr val="194B85"/>
              </a:solidFill>
            </a:endParaRPr>
          </a:p>
        </p:txBody>
      </p:sp>
      <p:sp>
        <p:nvSpPr>
          <p:cNvPr id="4" name="Freeform 9">
            <a:extLst>
              <a:ext uri="{FF2B5EF4-FFF2-40B4-BE49-F238E27FC236}">
                <a16:creationId xmlns:a16="http://schemas.microsoft.com/office/drawing/2014/main" id="{46034B53-CA27-4F07-8E8B-D0C79162317B}"/>
              </a:ext>
            </a:extLst>
          </p:cNvPr>
          <p:cNvSpPr>
            <a:spLocks noEditPoints="1"/>
          </p:cNvSpPr>
          <p:nvPr/>
        </p:nvSpPr>
        <p:spPr bwMode="auto">
          <a:xfrm>
            <a:off x="4478009" y="5148898"/>
            <a:ext cx="373115" cy="37468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rgbClr val="194B85"/>
          </a:solidFill>
          <a:ln>
            <a:noFill/>
          </a:ln>
        </p:spPr>
        <p:txBody>
          <a:bodyPr vert="horz" wrap="square" lIns="91440" tIns="45720" rIns="91440" bIns="45720" numCol="1" anchor="t" anchorCtr="0" compatLnSpc="1"/>
          <a:lstStyle/>
          <a:p>
            <a:endParaRPr lang="zh-CN" altLang="en-US">
              <a:solidFill>
                <a:schemeClr val="accent1"/>
              </a:solidFill>
            </a:endParaRPr>
          </a:p>
        </p:txBody>
      </p:sp>
    </p:spTree>
    <p:extLst>
      <p:ext uri="{BB962C8B-B14F-4D97-AF65-F5344CB8AC3E}">
        <p14:creationId xmlns:p14="http://schemas.microsoft.com/office/powerpoint/2010/main" val="14080708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C9DE5-69A3-4942-814A-680074A40621}"/>
              </a:ext>
            </a:extLst>
          </p:cNvPr>
          <p:cNvSpPr>
            <a:spLocks noGrp="1"/>
          </p:cNvSpPr>
          <p:nvPr>
            <p:ph type="title"/>
          </p:nvPr>
        </p:nvSpPr>
        <p:spPr/>
        <p:txBody>
          <a:bodyPr/>
          <a:lstStyle/>
          <a:p>
            <a:pPr fontAlgn="ctr"/>
            <a:r>
              <a:rPr lang="en-US" altLang="zh-CN" dirty="0"/>
              <a:t>2.1 </a:t>
            </a:r>
            <a:r>
              <a:rPr lang="zh-CN" altLang="en-US" dirty="0"/>
              <a:t>工程与社会的关系</a:t>
            </a:r>
            <a:endParaRPr lang="zh-CN" altLang="en-US" dirty="0">
              <a:solidFill>
                <a:srgbClr val="000000"/>
              </a:solidFill>
              <a:latin typeface="宋体" panose="02010600030101010101" pitchFamily="2" charset="-122"/>
              <a:ea typeface="宋体" panose="02010600030101010101" pitchFamily="2" charset="-122"/>
            </a:endParaRPr>
          </a:p>
        </p:txBody>
      </p:sp>
      <p:sp>
        <p:nvSpPr>
          <p:cNvPr id="7" name="内容占位符 6">
            <a:extLst>
              <a:ext uri="{FF2B5EF4-FFF2-40B4-BE49-F238E27FC236}">
                <a16:creationId xmlns:a16="http://schemas.microsoft.com/office/drawing/2014/main" id="{C83F9DBD-AC53-4CA7-BD17-172FBEA0FEBB}"/>
              </a:ext>
            </a:extLst>
          </p:cNvPr>
          <p:cNvSpPr>
            <a:spLocks noGrp="1"/>
          </p:cNvSpPr>
          <p:nvPr>
            <p:ph idx="1"/>
          </p:nvPr>
        </p:nvSpPr>
        <p:spPr>
          <a:xfrm>
            <a:off x="673100" y="1200210"/>
            <a:ext cx="10864850" cy="566245"/>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fontScale="92500" lnSpcReduction="10000"/>
          </a:bodyPr>
          <a:lstStyle/>
          <a:p>
            <a:pPr>
              <a:buFont typeface="Wingdings" panose="05000000000000000000" pitchFamily="2" charset="2"/>
              <a:buChar char="n"/>
            </a:pPr>
            <a:r>
              <a:rPr lang="zh-CN" altLang="en-US" sz="2400" dirty="0"/>
              <a:t>网络“黑色产业链”</a:t>
            </a:r>
            <a:endParaRPr lang="en-US" altLang="zh-CN" sz="2000" dirty="0"/>
          </a:p>
          <a:p>
            <a:pPr>
              <a:buFont typeface="Wingdings" panose="05000000000000000000" pitchFamily="2" charset="2"/>
              <a:buChar char="n"/>
            </a:pPr>
            <a:endParaRPr lang="en-US" altLang="zh-CN" sz="2000" dirty="0"/>
          </a:p>
          <a:p>
            <a:pPr>
              <a:buFont typeface="Wingdings" panose="05000000000000000000" pitchFamily="2" charset="2"/>
              <a:buChar char="n"/>
            </a:pPr>
            <a:endParaRPr lang="zh-CN" altLang="en-US" sz="2000" dirty="0"/>
          </a:p>
        </p:txBody>
      </p:sp>
      <p:sp>
        <p:nvSpPr>
          <p:cNvPr id="4" name="灯片编号占位符 3">
            <a:extLst>
              <a:ext uri="{FF2B5EF4-FFF2-40B4-BE49-F238E27FC236}">
                <a16:creationId xmlns:a16="http://schemas.microsoft.com/office/drawing/2014/main" id="{C47906D2-970F-4579-AB2C-83F44ABB9F6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descr="https://www.cebnet.com.cn/upload/resources/image/2020/05/25/104377_700x20000.png">
            <a:extLst>
              <a:ext uri="{FF2B5EF4-FFF2-40B4-BE49-F238E27FC236}">
                <a16:creationId xmlns:a16="http://schemas.microsoft.com/office/drawing/2014/main" id="{520DEBB3-B8F0-4C6B-AF7A-11504541D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116" y="1839616"/>
            <a:ext cx="9119068" cy="4546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27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zh-CN" altLang="en-US" dirty="0"/>
              <a:t>清朗行动</a:t>
            </a:r>
            <a:r>
              <a:rPr lang="en-US" altLang="zh-CN" dirty="0"/>
              <a:t>2021</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a:xfrm>
            <a:off x="673100" y="1200210"/>
            <a:ext cx="10864850" cy="2171640"/>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lnSpc>
                <a:spcPct val="140000"/>
              </a:lnSpc>
              <a:buFont typeface="Wingdings" panose="05000000000000000000" pitchFamily="2" charset="2"/>
              <a:buChar char="n"/>
            </a:pPr>
            <a:r>
              <a:rPr lang="zh-CN" altLang="en-US" sz="2400" dirty="0"/>
              <a:t>清朗行动：重拳整治网络违法违规问题，力求有效遏制网络乱象滋生蔓延，针对突出问题打好攻坚战，在全网开展“大扫除”，为管网治网长效机制建设积累经验，为构建清朗网络空间打下坚实基础，通过专项行动集中时间集中力量解决群众反映强烈的问题，提高人民群众幸福感获得感。</a:t>
            </a:r>
            <a:endParaRPr lang="en-US" altLang="zh-CN" sz="2400" dirty="0"/>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内容占位符 2">
            <a:extLst>
              <a:ext uri="{FF2B5EF4-FFF2-40B4-BE49-F238E27FC236}">
                <a16:creationId xmlns:a16="http://schemas.microsoft.com/office/drawing/2014/main" id="{6B7ECBBA-19FB-4505-BEA2-339FC0C396BA}"/>
              </a:ext>
            </a:extLst>
          </p:cNvPr>
          <p:cNvSpPr txBox="1">
            <a:spLocks/>
          </p:cNvSpPr>
          <p:nvPr/>
        </p:nvSpPr>
        <p:spPr>
          <a:xfrm>
            <a:off x="673100" y="3429001"/>
            <a:ext cx="5265305" cy="2706560"/>
          </a:xfrm>
          <a:prstGeom prst="rect">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just"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just"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just"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just"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just"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228600" marR="0" lvl="0" indent="-228600" algn="just" defTabSz="914400" rtl="0" eaLnBrk="1" fontAlgn="auto" latinLnBrk="0" hangingPunct="1">
              <a:lnSpc>
                <a:spcPct val="14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”清朗</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整治网上历史虚无主义”</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228600" marR="0" lvl="0" indent="-228600" algn="just" defTabSz="914400" rtl="0" eaLnBrk="1" fontAlgn="auto" latinLnBrk="0" hangingPunct="1">
              <a:lnSpc>
                <a:spcPct val="14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”清朗</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春节网络环境”</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228600" marR="0" lvl="0" indent="-228600" algn="just" defTabSz="914400" rtl="0" eaLnBrk="1" fontAlgn="auto" latinLnBrk="0" hangingPunct="1">
              <a:lnSpc>
                <a:spcPct val="14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”清朗</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算法滥用治理”</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228600" marR="0" lvl="0" indent="-228600" algn="just" defTabSz="914400" rtl="0" eaLnBrk="1" fontAlgn="auto" latinLnBrk="0" hangingPunct="1">
              <a:lnSpc>
                <a:spcPct val="14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”清朗</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打击网络水军、流量造假、黑公关”</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228600" marR="0" lvl="0" indent="-228600" algn="just" defTabSz="914400" rtl="0" eaLnBrk="1" fontAlgn="auto" latinLnBrk="0" hangingPunct="1">
              <a:lnSpc>
                <a:spcPct val="14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“清朗</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未成年人网络环境整治”</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p:txBody>
      </p:sp>
      <p:sp>
        <p:nvSpPr>
          <p:cNvPr id="7" name="内容占位符 2">
            <a:extLst>
              <a:ext uri="{FF2B5EF4-FFF2-40B4-BE49-F238E27FC236}">
                <a16:creationId xmlns:a16="http://schemas.microsoft.com/office/drawing/2014/main" id="{0511356E-3EE1-47BA-B11F-67DA6885B14C}"/>
              </a:ext>
            </a:extLst>
          </p:cNvPr>
          <p:cNvSpPr txBox="1">
            <a:spLocks/>
          </p:cNvSpPr>
          <p:nvPr/>
        </p:nvSpPr>
        <p:spPr>
          <a:xfrm>
            <a:off x="6031923" y="3441373"/>
            <a:ext cx="5506026" cy="2694187"/>
          </a:xfrm>
          <a:prstGeom prst="rect">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just"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just"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just"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just"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just"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228600" marR="0" lvl="0" indent="-228600" algn="just" defTabSz="914400" rtl="0" eaLnBrk="1" fontAlgn="auto" latinLnBrk="0" hangingPunct="1">
              <a:lnSpc>
                <a:spcPct val="14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“清朗</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整治</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PUSH</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弾窗新闻信息突出问题”</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228600" marR="0" lvl="0" indent="-228600" algn="just" defTabSz="914400" rtl="0" eaLnBrk="1" fontAlgn="auto" latinLnBrk="0" hangingPunct="1">
              <a:lnSpc>
                <a:spcPct val="14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“清朗</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规范网站账号运营”</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228600" marR="0" lvl="0" indent="-228600" algn="just" defTabSz="914400" rtl="0" eaLnBrk="1" fontAlgn="auto" latinLnBrk="0" hangingPunct="1">
              <a:lnSpc>
                <a:spcPct val="14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“清朗</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整治网上文娱及热点排行乱象”</a:t>
            </a:r>
            <a:endPar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endParaRPr>
          </a:p>
          <a:p>
            <a:pPr marL="228600" marR="0" lvl="0" indent="-228600" algn="just" defTabSz="914400" rtl="0" eaLnBrk="1" fontAlgn="auto" latinLnBrk="0" hangingPunct="1">
              <a:lnSpc>
                <a:spcPct val="140000"/>
              </a:lnSpc>
              <a:spcBef>
                <a:spcPts val="0"/>
              </a:spcBef>
              <a:spcAft>
                <a:spcPts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”清朗</a:t>
            </a:r>
            <a:r>
              <a:rPr kumimoji="0" lang="en-US" altLang="zh-CN"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a:t>
            </a:r>
            <a:r>
              <a:rPr kumimoji="0" lang="zh-CN" altLang="en-US" sz="2000" b="0" i="0" u="none" strike="noStrike" kern="1200" cap="none" spc="0" normalizeH="0" baseline="0" noProof="0" dirty="0">
                <a:ln>
                  <a:noFill/>
                </a:ln>
                <a:solidFill>
                  <a:srgbClr val="194B85"/>
                </a:solidFill>
                <a:effectLst/>
                <a:uLnTx/>
                <a:uFillTx/>
                <a:latin typeface="微软雅黑 Light" panose="020B0502040204020203" pitchFamily="34" charset="-122"/>
                <a:ea typeface="微软雅黑 Light" panose="020B0502040204020203" pitchFamily="34" charset="-122"/>
                <a:cs typeface="+mn-cs"/>
              </a:rPr>
              <a:t>饭圈’乱象整治”专项行动</a:t>
            </a:r>
          </a:p>
        </p:txBody>
      </p:sp>
    </p:spTree>
    <p:extLst>
      <p:ext uri="{BB962C8B-B14F-4D97-AF65-F5344CB8AC3E}">
        <p14:creationId xmlns:p14="http://schemas.microsoft.com/office/powerpoint/2010/main" val="158996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91DF1757-35FC-4AD5-A4CE-D9333A37E91B}"/>
              </a:ext>
            </a:extLst>
          </p:cNvPr>
          <p:cNvSpPr>
            <a:spLocks noGrp="1"/>
          </p:cNvSpPr>
          <p:nvPr>
            <p:ph type="title"/>
          </p:nvPr>
        </p:nvSpPr>
        <p:spPr/>
        <p:txBody>
          <a:bodyPr/>
          <a:lstStyle/>
          <a:p>
            <a:r>
              <a:rPr lang="en-US" altLang="zh-CN"/>
              <a:t>《</a:t>
            </a:r>
            <a:r>
              <a:rPr lang="zh-CN" altLang="en-US"/>
              <a:t>互联网信息服务算法推荐管理规定</a:t>
            </a:r>
            <a:r>
              <a:rPr lang="en-US" altLang="zh-CN"/>
              <a:t>》</a:t>
            </a:r>
            <a:endParaRPr lang="zh-CN" altLang="en-US" dirty="0"/>
          </a:p>
        </p:txBody>
      </p:sp>
      <p:sp>
        <p:nvSpPr>
          <p:cNvPr id="7" name="内容占位符 6">
            <a:extLst>
              <a:ext uri="{FF2B5EF4-FFF2-40B4-BE49-F238E27FC236}">
                <a16:creationId xmlns:a16="http://schemas.microsoft.com/office/drawing/2014/main" id="{C83F9DBD-AC53-4CA7-BD17-172FBEA0FEBB}"/>
              </a:ext>
            </a:extLst>
          </p:cNvPr>
          <p:cNvSpPr>
            <a:spLocks noGrp="1"/>
          </p:cNvSpPr>
          <p:nvPr>
            <p:ph idx="1"/>
          </p:nvPr>
        </p:nvSpPr>
        <p:spPr>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buFont typeface="Wingdings" panose="05000000000000000000" pitchFamily="2" charset="2"/>
              <a:buChar char="n"/>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互联网信息服务算法推荐管理规定</a:t>
            </a:r>
            <a:r>
              <a:rPr lang="en-US" altLang="zh-CN"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旨在规范互联网信息服务算法推荐活动，维护国家安全和社会公共利益，保护公民、法人和其他组织的合法权益，促进互联网信息服务健康发展。由国家互联网信息办公室、工业和信息化部、公安部、国家市场监督管理总局联合发布。</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互联网信息服务算法推荐管理规定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a:t>
            </a:r>
            <a:r>
              <a:rPr lang="en-US" altLang="zh-CN" sz="2000" dirty="0">
                <a:latin typeface="微软雅黑" panose="020B0503020204020204" pitchFamily="34" charset="-122"/>
                <a:ea typeface="微软雅黑" panose="020B0503020204020204" pitchFamily="34" charset="-122"/>
              </a:rPr>
              <a:t>2022</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日起施行。</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en-US" altLang="zh-CN" sz="2000" dirty="0"/>
              <a:t>《</a:t>
            </a:r>
            <a:r>
              <a:rPr lang="zh-CN" altLang="en-US" sz="2000" dirty="0"/>
              <a:t>规定</a:t>
            </a:r>
            <a:r>
              <a:rPr lang="en-US" altLang="zh-CN" sz="2000" dirty="0"/>
              <a:t>》</a:t>
            </a:r>
            <a:r>
              <a:rPr lang="zh-CN" altLang="en-US" sz="2000" dirty="0"/>
              <a:t>明确，应用算法推荐技术，是指利用生成合成类、个性化推送类、排序精选类、检索过滤类、调度决策类等算法技术向用户提供信息。各类提供算法推荐服务的互联网公司几乎都在监管范围内，如各类短视频平台、电商平台、社交平台及餐饮外卖平台等。</a:t>
            </a:r>
          </a:p>
          <a:p>
            <a:pPr>
              <a:buFont typeface="Wingdings" panose="05000000000000000000" pitchFamily="2" charset="2"/>
              <a:buChar char="n"/>
            </a:pPr>
            <a:r>
              <a:rPr lang="en-US" altLang="zh-CN" sz="2000" dirty="0"/>
              <a:t>《</a:t>
            </a:r>
            <a:r>
              <a:rPr lang="zh-CN" altLang="en-US" sz="2000" dirty="0"/>
              <a:t>规定</a:t>
            </a:r>
            <a:r>
              <a:rPr lang="en-US" altLang="zh-CN" sz="2000" dirty="0"/>
              <a:t>》</a:t>
            </a:r>
            <a:r>
              <a:rPr lang="zh-CN" altLang="en-US" sz="2000" dirty="0"/>
              <a:t>要求算法推荐服务提供者应当坚持主流价值导向，积极传播正能量，建立完善人工干预和用户自主选择机制，不得利用算法实施影响网络舆论、规避监督管理以及垄断和不正当竞争行为。</a:t>
            </a:r>
          </a:p>
        </p:txBody>
      </p:sp>
      <p:sp>
        <p:nvSpPr>
          <p:cNvPr id="4" name="灯片编号占位符 3">
            <a:extLst>
              <a:ext uri="{FF2B5EF4-FFF2-40B4-BE49-F238E27FC236}">
                <a16:creationId xmlns:a16="http://schemas.microsoft.com/office/drawing/2014/main" id="{C47906D2-970F-4579-AB2C-83F44ABB9F6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8965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02</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工程与文化</a:t>
            </a:r>
          </a:p>
        </p:txBody>
      </p:sp>
    </p:spTree>
    <p:extLst>
      <p:ext uri="{BB962C8B-B14F-4D97-AF65-F5344CB8AC3E}">
        <p14:creationId xmlns:p14="http://schemas.microsoft.com/office/powerpoint/2010/main" val="167380503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dirty="0"/>
              <a:t>2.2 </a:t>
            </a:r>
            <a:r>
              <a:rPr lang="zh-CN" altLang="zh-CN" dirty="0"/>
              <a:t>工程与文化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a:xfrm>
            <a:off x="673100" y="1200210"/>
            <a:ext cx="10864850" cy="5028062"/>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lnSpc>
                <a:spcPct val="140000"/>
              </a:lnSpc>
              <a:buFont typeface="Wingdings" panose="05000000000000000000" pitchFamily="2" charset="2"/>
              <a:buChar char="n"/>
            </a:pPr>
            <a:r>
              <a:rPr lang="zh-CN" altLang="en-US" sz="2400" dirty="0">
                <a:latin typeface="Times New Roman" panose="02020603050405020304" pitchFamily="18" charset="0"/>
              </a:rPr>
              <a:t>工程根本目标是满足社会需求，包括</a:t>
            </a:r>
            <a:r>
              <a:rPr lang="zh-CN" altLang="en-US" sz="2400" b="1" dirty="0">
                <a:latin typeface="微软雅黑" panose="020B0503020204020204" pitchFamily="34" charset="-122"/>
                <a:ea typeface="微软雅黑" panose="020B0503020204020204" pitchFamily="34" charset="-122"/>
              </a:rPr>
              <a:t>文化</a:t>
            </a:r>
            <a:r>
              <a:rPr lang="zh-CN" altLang="en-US" sz="2400" dirty="0">
                <a:latin typeface="Times New Roman" panose="02020603050405020304" pitchFamily="18" charset="0"/>
              </a:rPr>
              <a:t>需求</a:t>
            </a:r>
            <a:endParaRPr lang="en-US" altLang="zh-CN" sz="2400" dirty="0">
              <a:latin typeface="Times New Roman" panose="02020603050405020304" pitchFamily="18" charset="0"/>
            </a:endParaRPr>
          </a:p>
          <a:p>
            <a:pPr>
              <a:lnSpc>
                <a:spcPct val="140000"/>
              </a:lnSpc>
              <a:buFont typeface="Wingdings" panose="05000000000000000000" pitchFamily="2" charset="2"/>
              <a:buChar char="n"/>
            </a:pPr>
            <a:r>
              <a:rPr lang="zh-CN" altLang="en-US" sz="2400" dirty="0">
                <a:latin typeface="Times New Roman" panose="02020603050405020304" pitchFamily="18" charset="0"/>
              </a:rPr>
              <a:t>共同富裕是人民群众物质生活和</a:t>
            </a:r>
            <a:r>
              <a:rPr lang="zh-CN" altLang="en-US" sz="2400" b="1" dirty="0">
                <a:latin typeface="微软雅黑" panose="020B0503020204020204" pitchFamily="34" charset="-122"/>
                <a:ea typeface="微软雅黑" panose="020B0503020204020204" pitchFamily="34" charset="-122"/>
              </a:rPr>
              <a:t>精神生活</a:t>
            </a:r>
            <a:r>
              <a:rPr lang="zh-CN" altLang="en-US" sz="2400" dirty="0">
                <a:latin typeface="Times New Roman" panose="02020603050405020304" pitchFamily="18" charset="0"/>
              </a:rPr>
              <a:t>都富裕</a:t>
            </a:r>
            <a:endParaRPr lang="en-US" altLang="zh-CN" sz="2400" dirty="0">
              <a:latin typeface="Times New Roman" panose="02020603050405020304" pitchFamily="18" charset="0"/>
            </a:endParaRPr>
          </a:p>
          <a:p>
            <a:pPr>
              <a:lnSpc>
                <a:spcPct val="140000"/>
              </a:lnSpc>
              <a:buFont typeface="Wingdings" panose="05000000000000000000" pitchFamily="2" charset="2"/>
              <a:buChar char="n"/>
            </a:pPr>
            <a:r>
              <a:rPr lang="zh-CN" altLang="en-US" sz="2400" dirty="0">
                <a:latin typeface="Times New Roman" panose="02020603050405020304" pitchFamily="18" charset="0"/>
              </a:rPr>
              <a:t>相互渗透，相互影响。文化隐含于工程活动中，工程过程和结果展示文化，影响着人们的</a:t>
            </a:r>
            <a:r>
              <a:rPr lang="zh-CN" altLang="en-US" sz="2400" b="1" dirty="0">
                <a:latin typeface="微软雅黑" panose="020B0503020204020204" pitchFamily="34" charset="-122"/>
                <a:ea typeface="微软雅黑" panose="020B0503020204020204" pitchFamily="34" charset="-122"/>
              </a:rPr>
              <a:t>思维方式</a:t>
            </a:r>
            <a:endParaRPr lang="en-US" altLang="zh-CN" sz="2400" b="1" dirty="0">
              <a:latin typeface="微软雅黑" panose="020B0503020204020204" pitchFamily="34" charset="-122"/>
              <a:ea typeface="微软雅黑" panose="020B0503020204020204" pitchFamily="34" charset="-122"/>
            </a:endParaRPr>
          </a:p>
          <a:p>
            <a:pPr lvl="1">
              <a:lnSpc>
                <a:spcPct val="140000"/>
              </a:lnSpc>
            </a:pPr>
            <a:r>
              <a:rPr lang="zh-CN" altLang="en-US" sz="2000" b="1" dirty="0">
                <a:latin typeface="微软雅黑" panose="020B0503020204020204" pitchFamily="34" charset="-122"/>
                <a:ea typeface="微软雅黑" panose="020B0503020204020204" pitchFamily="34" charset="-122"/>
              </a:rPr>
              <a:t>“虹桥工程”</a:t>
            </a:r>
            <a:endParaRPr lang="en-US" altLang="zh-CN" sz="2000" b="1"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descr="https://img0.baidu.com/it/u=2262239292,577790281&amp;fm=253&amp;fmt=auto&amp;app=138&amp;f=JPEG?w=858&amp;h=500">
            <a:extLst>
              <a:ext uri="{FF2B5EF4-FFF2-40B4-BE49-F238E27FC236}">
                <a16:creationId xmlns:a16="http://schemas.microsoft.com/office/drawing/2014/main" id="{2F255525-DB23-4E30-8A03-BF2D5A733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1481" y="3332839"/>
            <a:ext cx="4756337" cy="277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89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dirty="0"/>
              <a:t>2.2 </a:t>
            </a:r>
            <a:r>
              <a:rPr lang="zh-CN" altLang="zh-CN" dirty="0"/>
              <a:t>工程与文化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a:xfrm>
            <a:off x="673100" y="1200210"/>
            <a:ext cx="10864850" cy="5028062"/>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lnSpc>
                <a:spcPct val="140000"/>
              </a:lnSpc>
              <a:buFont typeface="Wingdings" panose="05000000000000000000" pitchFamily="2" charset="2"/>
              <a:buChar char="n"/>
            </a:pPr>
            <a:r>
              <a:rPr lang="zh-CN" altLang="en-US" sz="2400" dirty="0">
                <a:latin typeface="Times New Roman" panose="02020603050405020304" pitchFamily="18" charset="0"/>
              </a:rPr>
              <a:t>文化在工程中的体现形式：</a:t>
            </a:r>
            <a:endParaRPr lang="en-US" altLang="zh-CN" sz="2400" dirty="0">
              <a:latin typeface="Times New Roman" panose="02020603050405020304" pitchFamily="18" charset="0"/>
            </a:endParaRPr>
          </a:p>
          <a:p>
            <a:pPr marL="457200" lvl="1" indent="0">
              <a:lnSpc>
                <a:spcPct val="140000"/>
              </a:lnSpc>
              <a:buNone/>
            </a:pPr>
            <a:r>
              <a:rPr lang="zh-CN" altLang="en-US" sz="2000" dirty="0">
                <a:latin typeface="Times New Roman" panose="02020603050405020304" pitchFamily="18" charset="0"/>
              </a:rPr>
              <a:t>① 直接表现为人的信仰和文化方面的需求</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金字塔、神庙、教堂、寺庙、雕塑等。</a:t>
            </a:r>
            <a:endParaRPr lang="en-US" altLang="zh-CN" sz="1600" dirty="0">
              <a:latin typeface="微软雅黑 Light" panose="020B0502040204020203" pitchFamily="34" charset="-122"/>
              <a:ea typeface="微软雅黑 Light" panose="020B0502040204020203" pitchFamily="34" charset="-122"/>
            </a:endParaRPr>
          </a:p>
          <a:p>
            <a:pPr>
              <a:lnSpc>
                <a:spcPct val="140000"/>
              </a:lnSpc>
              <a:buFont typeface="Wingdings" panose="05000000000000000000" pitchFamily="2" charset="2"/>
              <a:buChar char="n"/>
            </a:pPr>
            <a:endParaRPr lang="en-US" altLang="zh-CN" sz="2000" b="1"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054" name="Picture 6" descr="https://p6.itc.cn/q_70/images03/20210527/65b516e3d1ec4a4ba84b2ca8c935434b.jpeg">
            <a:extLst>
              <a:ext uri="{FF2B5EF4-FFF2-40B4-BE49-F238E27FC236}">
                <a16:creationId xmlns:a16="http://schemas.microsoft.com/office/drawing/2014/main" id="{BDB4D512-8A4C-49FE-B8C2-9CBCDA95B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225" y="4126805"/>
            <a:ext cx="5400000" cy="19326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p7.itc.cn/q_70/images03/20210527/a8da98481a644b929af4c6a4122ac942.jpeg">
            <a:extLst>
              <a:ext uri="{FF2B5EF4-FFF2-40B4-BE49-F238E27FC236}">
                <a16:creationId xmlns:a16="http://schemas.microsoft.com/office/drawing/2014/main" id="{D6A11033-DBE9-4E4F-A1DA-45F57ACBC0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384"/>
          <a:stretch/>
        </p:blipFill>
        <p:spPr bwMode="auto">
          <a:xfrm>
            <a:off x="5958225" y="1323022"/>
            <a:ext cx="5400000" cy="2680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ouimg1.c-ctrip.com/target/fd/tg/g3/M09/93/CD/CggYG1YhMJaAfhsrAB7ebS1mR6E772.jpg">
            <a:extLst>
              <a:ext uri="{FF2B5EF4-FFF2-40B4-BE49-F238E27FC236}">
                <a16:creationId xmlns:a16="http://schemas.microsoft.com/office/drawing/2014/main" id="{7F2F7BE6-1FFD-40E5-A268-BFA111873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907" y="2679492"/>
            <a:ext cx="4506593" cy="337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1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dirty="0"/>
              <a:t>2.2 </a:t>
            </a:r>
            <a:r>
              <a:rPr lang="zh-CN" altLang="zh-CN" dirty="0"/>
              <a:t>工程与文化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a:xfrm>
            <a:off x="673100" y="1200210"/>
            <a:ext cx="10864850" cy="5028062"/>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lnSpc>
                <a:spcPct val="140000"/>
              </a:lnSpc>
              <a:buFont typeface="Wingdings" panose="05000000000000000000" pitchFamily="2" charset="2"/>
              <a:buChar char="n"/>
            </a:pPr>
            <a:r>
              <a:rPr lang="zh-CN" altLang="en-US" sz="2400" dirty="0">
                <a:latin typeface="Times New Roman" panose="02020603050405020304" pitchFamily="18" charset="0"/>
              </a:rPr>
              <a:t>文化在工程中的体现形式：</a:t>
            </a:r>
            <a:endParaRPr lang="en-US" altLang="zh-CN" sz="2400" dirty="0">
              <a:latin typeface="Times New Roman" panose="02020603050405020304" pitchFamily="18" charset="0"/>
            </a:endParaRPr>
          </a:p>
          <a:p>
            <a:pPr marL="457200" lvl="1" indent="0">
              <a:lnSpc>
                <a:spcPct val="140000"/>
              </a:lnSpc>
              <a:buNone/>
            </a:pPr>
            <a:r>
              <a:rPr lang="zh-CN" altLang="en-US" sz="2000" dirty="0">
                <a:latin typeface="Times New Roman" panose="02020603050405020304" pitchFamily="18" charset="0"/>
              </a:rPr>
              <a:t>② 深刻烙印了民族传统文化和精神文明</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紫禁城、秦始皇陵、九歌机器人等。</a:t>
            </a:r>
            <a:endParaRPr lang="en-US" altLang="zh-CN" sz="2000" b="1" dirty="0">
              <a:latin typeface="微软雅黑 Light" panose="020B0502040204020203" pitchFamily="34" charset="-122"/>
              <a:ea typeface="微软雅黑 Light" panose="020B0502040204020203" pitchFamily="34" charset="-122"/>
            </a:endParaRPr>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050" name="Picture 2" descr="https://pics4.baidu.com/feed/14ce36d3d539b6004fb82684a8afbc2fc75cb797.jpeg@f_auto?token=c841c541940d87ed9cc1fcf9ae6c3566&amp;s=A27171845B3284C85667ED8C0300808F">
            <a:extLst>
              <a:ext uri="{FF2B5EF4-FFF2-40B4-BE49-F238E27FC236}">
                <a16:creationId xmlns:a16="http://schemas.microsoft.com/office/drawing/2014/main" id="{923185EC-FF7A-426A-908B-1CE913FBFF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78"/>
          <a:stretch/>
        </p:blipFill>
        <p:spPr bwMode="auto">
          <a:xfrm>
            <a:off x="7896646" y="3727935"/>
            <a:ext cx="3449330" cy="21207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p7.itc.cn/images01/20201222/3e65230084ab438783fc0ee08803ab4b.jpeg">
            <a:extLst>
              <a:ext uri="{FF2B5EF4-FFF2-40B4-BE49-F238E27FC236}">
                <a16:creationId xmlns:a16="http://schemas.microsoft.com/office/drawing/2014/main" id="{19B45F45-8EA9-45E1-8BD7-22F0E08EB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976" y="1438105"/>
            <a:ext cx="3420000" cy="22761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gimg2.baidu.com/image_search/src=http%3A%2F%2Fss2.meipian.me%2Fusers%2F6972522%2F46595bf274c695bf43e0227498af6196.jpg%3Fmeipian-raw%2Fbucket%2Fivwen%2Fkey%2FdXNlcnMvNjk3MjUyMi80NjU5NWJmMjc0YzY5NWJmNDNlMDIyNzQ5OGFmNjE5Ni5qcGc%3D%2Fsign%2F2d5d538540a54db43beeab292a5f8175.jpg&amp;refer=http%3A%2F%2Fss2.meipian.me&amp;app=2002&amp;size=f9999,10000&amp;q=a80&amp;n=0&amp;g=0n&amp;fmt=auto?sec=1680918947&amp;t=3d270ed4b0487bb82e2951e2cb64daae">
            <a:extLst>
              <a:ext uri="{FF2B5EF4-FFF2-40B4-BE49-F238E27FC236}">
                <a16:creationId xmlns:a16="http://schemas.microsoft.com/office/drawing/2014/main" id="{AEFE3F83-404A-464F-91A4-7AB3DC3B7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494" y="2788715"/>
            <a:ext cx="4529083" cy="30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img1.baidu.com/it/u=1969097400,2327326915&amp;fm=253&amp;fmt=auto&amp;app=138&amp;f=JPEG?w=500&amp;h=667">
            <a:extLst>
              <a:ext uri="{FF2B5EF4-FFF2-40B4-BE49-F238E27FC236}">
                <a16:creationId xmlns:a16="http://schemas.microsoft.com/office/drawing/2014/main" id="{669BFDD9-39D5-47FF-8B49-8E53D8C47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850" y="2788715"/>
            <a:ext cx="2293853" cy="30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41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dirty="0"/>
              <a:t>2.2 </a:t>
            </a:r>
            <a:r>
              <a:rPr lang="zh-CN" altLang="zh-CN" dirty="0"/>
              <a:t>工程与文化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a:xfrm>
            <a:off x="673100" y="1200210"/>
            <a:ext cx="10864850" cy="5028062"/>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lnSpc>
                <a:spcPct val="140000"/>
              </a:lnSpc>
              <a:buFont typeface="Wingdings" panose="05000000000000000000" pitchFamily="2" charset="2"/>
              <a:buChar char="n"/>
            </a:pPr>
            <a:r>
              <a:rPr lang="zh-CN" altLang="en-US" sz="2400" dirty="0">
                <a:latin typeface="Times New Roman" panose="02020603050405020304" pitchFamily="18" charset="0"/>
              </a:rPr>
              <a:t>文化在工程中的体现形式：</a:t>
            </a:r>
            <a:endParaRPr lang="en-US" altLang="zh-CN" sz="2400" dirty="0">
              <a:latin typeface="Times New Roman" panose="02020603050405020304" pitchFamily="18" charset="0"/>
            </a:endParaRPr>
          </a:p>
          <a:p>
            <a:pPr marL="457200" lvl="1" indent="0">
              <a:lnSpc>
                <a:spcPct val="140000"/>
              </a:lnSpc>
              <a:buNone/>
            </a:pPr>
            <a:r>
              <a:rPr lang="zh-CN" altLang="en-US" sz="2000" dirty="0">
                <a:latin typeface="Times New Roman" panose="02020603050405020304" pitchFamily="18" charset="0"/>
              </a:rPr>
              <a:t>③ 兼顾社会实用价值的同时，凸显了当代价值观</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沙漠绿化工程、自然保护区、杂交水稻</a:t>
            </a:r>
            <a:r>
              <a:rPr lang="en-US" altLang="zh-CN" sz="1600" dirty="0">
                <a:latin typeface="微软雅黑 Light" panose="020B0502040204020203" pitchFamily="34" charset="-122"/>
                <a:ea typeface="微软雅黑 Light" panose="020B0502040204020203" pitchFamily="34" charset="-122"/>
              </a:rPr>
              <a:t>;</a:t>
            </a:r>
          </a:p>
          <a:p>
            <a:pPr lvl="2">
              <a:lnSpc>
                <a:spcPct val="140000"/>
              </a:lnSpc>
            </a:pPr>
            <a:r>
              <a:rPr lang="zh-CN" altLang="en-US" sz="1600" dirty="0">
                <a:latin typeface="微软雅黑 Light" panose="020B0502040204020203" pitchFamily="34" charset="-122"/>
                <a:ea typeface="微软雅黑 Light" panose="020B0502040204020203" pitchFamily="34" charset="-122"/>
              </a:rPr>
              <a:t>大庆油田建设、虹桥工程、高铁；</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网络综合治理、党的建设等。</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buFont typeface="Wingdings" panose="05000000000000000000" pitchFamily="2" charset="2"/>
              <a:buChar char="n"/>
            </a:pPr>
            <a:endParaRPr lang="en-US" altLang="zh-CN" sz="1600" dirty="0">
              <a:latin typeface="Times New Roman" panose="02020603050405020304" pitchFamily="18" charset="0"/>
            </a:endParaRPr>
          </a:p>
          <a:p>
            <a:pPr>
              <a:lnSpc>
                <a:spcPct val="140000"/>
              </a:lnSpc>
              <a:buFont typeface="Wingdings" panose="05000000000000000000" pitchFamily="2" charset="2"/>
              <a:buChar char="n"/>
            </a:pPr>
            <a:endParaRPr lang="en-US" altLang="zh-CN" sz="2000" b="1" dirty="0">
              <a:latin typeface="微软雅黑" panose="020B0503020204020204" pitchFamily="34" charset="-122"/>
              <a:ea typeface="微软雅黑" panose="020B0503020204020204" pitchFamily="34" charset="-122"/>
            </a:endParaRPr>
          </a:p>
        </p:txBody>
      </p:sp>
      <p:pic>
        <p:nvPicPr>
          <p:cNvPr id="3074" name="Picture 2" descr="http://img.mp.itc.cn/upload/20170806/51fdf323a0914dd58d53d006ebe2e7db_th.jpg">
            <a:extLst>
              <a:ext uri="{FF2B5EF4-FFF2-40B4-BE49-F238E27FC236}">
                <a16:creationId xmlns:a16="http://schemas.microsoft.com/office/drawing/2014/main" id="{E432FA26-3FCD-4B0A-8680-0A9AF2397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831" y="3322400"/>
            <a:ext cx="3789474"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s3.baidu.com/feed/d50735fae6cd7b894a620c91939d33add8330edd.png@f_auto?token=8ed803e3669c380b642fb84417dc6188">
            <a:extLst>
              <a:ext uri="{FF2B5EF4-FFF2-40B4-BE49-F238E27FC236}">
                <a16:creationId xmlns:a16="http://schemas.microsoft.com/office/drawing/2014/main" id="{69F573D0-2D43-41E1-A7BF-C89135F18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305" y="3322400"/>
            <a:ext cx="289551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1.baidu.com/it/u=219454565,642477516&amp;fm=253&amp;fmt=auto&amp;app=138&amp;f=JPEG?w=889&amp;h=500">
            <a:extLst>
              <a:ext uri="{FF2B5EF4-FFF2-40B4-BE49-F238E27FC236}">
                <a16:creationId xmlns:a16="http://schemas.microsoft.com/office/drawing/2014/main" id="{41F15EDE-86CB-460F-95ED-0C701456E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402" y="1403368"/>
            <a:ext cx="3362400" cy="18911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img2.baidu.com/it/u=3604384878,3229717541&amp;fm=253&amp;fmt=auto&amp;app=138&amp;f=JPEG?w=667&amp;h=500">
            <a:extLst>
              <a:ext uri="{FF2B5EF4-FFF2-40B4-BE49-F238E27FC236}">
                <a16:creationId xmlns:a16="http://schemas.microsoft.com/office/drawing/2014/main" id="{CF989833-392F-40E7-809A-F6E2F52641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9402" y="3322400"/>
            <a:ext cx="3361679"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45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dirty="0"/>
              <a:t>2.2 </a:t>
            </a:r>
            <a:r>
              <a:rPr lang="zh-CN" altLang="zh-CN" dirty="0"/>
              <a:t>工程与文化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a:xfrm>
            <a:off x="673100" y="1200210"/>
            <a:ext cx="10864850" cy="5028062"/>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lnSpc>
                <a:spcPct val="140000"/>
              </a:lnSpc>
              <a:buFont typeface="Wingdings" panose="05000000000000000000" pitchFamily="2" charset="2"/>
              <a:buChar char="n"/>
            </a:pPr>
            <a:r>
              <a:rPr lang="zh-CN" altLang="en-US" sz="2400" dirty="0">
                <a:latin typeface="Times New Roman" panose="02020603050405020304" pitchFamily="18" charset="0"/>
              </a:rPr>
              <a:t>文化在工程中的体现形式：</a:t>
            </a:r>
            <a:endParaRPr lang="en-US" altLang="zh-CN" sz="2400" dirty="0">
              <a:latin typeface="Times New Roman" panose="02020603050405020304" pitchFamily="18" charset="0"/>
            </a:endParaRPr>
          </a:p>
          <a:p>
            <a:pPr marL="457200" lvl="1" indent="0">
              <a:lnSpc>
                <a:spcPct val="140000"/>
              </a:lnSpc>
              <a:buNone/>
            </a:pPr>
            <a:r>
              <a:rPr lang="zh-CN" altLang="en-US" sz="2000" dirty="0">
                <a:latin typeface="Times New Roman" panose="02020603050405020304" pitchFamily="18" charset="0"/>
              </a:rPr>
              <a:t>④ 彰显设计者对真善美的理解和追求</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“乡村</a:t>
            </a:r>
            <a:r>
              <a:rPr lang="en-US" altLang="zh-CN" sz="1600" dirty="0">
                <a:latin typeface="微软雅黑 Light" panose="020B0502040204020203" pitchFamily="34" charset="-122"/>
                <a:ea typeface="微软雅黑 Light" panose="020B0502040204020203" pitchFamily="34" charset="-122"/>
              </a:rPr>
              <a:t>-</a:t>
            </a:r>
            <a:r>
              <a:rPr lang="zh-CN" altLang="en-US" sz="1600" dirty="0">
                <a:latin typeface="微软雅黑 Light" panose="020B0502040204020203" pitchFamily="34" charset="-122"/>
                <a:ea typeface="微软雅黑 Light" panose="020B0502040204020203" pitchFamily="34" charset="-122"/>
              </a:rPr>
              <a:t>歌剧”学校、“半成品好房子”、水立方、央视“大裤衩”等建筑；</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en-US" altLang="zh-CN" sz="1600" dirty="0">
                <a:latin typeface="微软雅黑 Light" panose="020B0502040204020203" pitchFamily="34" charset="-122"/>
                <a:ea typeface="微软雅黑 Light" panose="020B0502040204020203" pitchFamily="34" charset="-122"/>
              </a:rPr>
              <a:t>《</a:t>
            </a:r>
            <a:r>
              <a:rPr lang="zh-CN" altLang="en-US" sz="1600" dirty="0">
                <a:latin typeface="微软雅黑 Light" panose="020B0502040204020203" pitchFamily="34" charset="-122"/>
                <a:ea typeface="微软雅黑 Light" panose="020B0502040204020203" pitchFamily="34" charset="-122"/>
              </a:rPr>
              <a:t>哪吒之魔童降世</a:t>
            </a:r>
            <a:r>
              <a:rPr lang="en-US" altLang="zh-CN" sz="1600" dirty="0">
                <a:latin typeface="微软雅黑 Light" panose="020B0502040204020203" pitchFamily="34" charset="-122"/>
                <a:ea typeface="微软雅黑 Light" panose="020B0502040204020203" pitchFamily="34" charset="-122"/>
              </a:rPr>
              <a:t>》</a:t>
            </a:r>
            <a:r>
              <a:rPr lang="zh-CN" altLang="en-US" sz="1600" dirty="0">
                <a:latin typeface="微软雅黑 Light" panose="020B0502040204020203" pitchFamily="34" charset="-122"/>
                <a:ea typeface="微软雅黑 Light" panose="020B0502040204020203" pitchFamily="34" charset="-122"/>
              </a:rPr>
              <a:t>等影视动画等。</a:t>
            </a:r>
            <a:endParaRPr lang="en-US" altLang="zh-CN" sz="1600" dirty="0">
              <a:latin typeface="微软雅黑 Light" panose="020B0502040204020203" pitchFamily="34" charset="-122"/>
              <a:ea typeface="微软雅黑 Light" panose="020B0502040204020203" pitchFamily="34" charset="-122"/>
            </a:endParaRPr>
          </a:p>
          <a:p>
            <a:pPr>
              <a:lnSpc>
                <a:spcPct val="140000"/>
              </a:lnSpc>
              <a:buFont typeface="Wingdings" panose="05000000000000000000" pitchFamily="2" charset="2"/>
              <a:buChar char="n"/>
            </a:pPr>
            <a:endParaRPr lang="en-US" altLang="zh-CN" sz="2000" b="1"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052" name="Picture 4" descr="https://img2.baidu.com/it/u=3155836547,2369246470&amp;fm=253&amp;fmt=auto&amp;app=138&amp;f=JPEG?w=640&amp;h=320">
            <a:extLst>
              <a:ext uri="{FF2B5EF4-FFF2-40B4-BE49-F238E27FC236}">
                <a16:creationId xmlns:a16="http://schemas.microsoft.com/office/drawing/2014/main" id="{D473E0C5-E802-410F-80A6-20AE365167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07"/>
          <a:stretch/>
        </p:blipFill>
        <p:spPr bwMode="auto">
          <a:xfrm>
            <a:off x="7798227" y="1495888"/>
            <a:ext cx="3600000" cy="15856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n.sinaimg.cn/sinakd20220427s/21/w1000h621/20220427/9202-bd7369a97e29e1d62776748e4272e0d3.jpg">
            <a:extLst>
              <a:ext uri="{FF2B5EF4-FFF2-40B4-BE49-F238E27FC236}">
                <a16:creationId xmlns:a16="http://schemas.microsoft.com/office/drawing/2014/main" id="{0E8BF2CC-9142-4B36-A49D-04F8B761B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368" y="3275088"/>
            <a:ext cx="405797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n.sinaimg.cn/sinakd20220427s/763/w1000h563/20220427/9158-5070c0925a1967bf8427b529f99fba7f.jpg">
            <a:extLst>
              <a:ext uri="{FF2B5EF4-FFF2-40B4-BE49-F238E27FC236}">
                <a16:creationId xmlns:a16="http://schemas.microsoft.com/office/drawing/2014/main" id="{8D655197-9D1F-49D0-B121-B7CFF5331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098" y="3235797"/>
            <a:ext cx="447602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gimg2.baidu.com/image_search/src=http%3A%2F%2Fss2.meipian.me%2Fusers%2F3310607%2Forigin84e0aceed83dbe40c2843740c5fe5ec7.jpg%3Fmeipian-raw%2Fbucket%2Fivwen%2Fkey%2FdXNlcnMvMzMxMDYwNy9vcmlnaW44NGUwYWNlZWQ4M2RiZTQwYzI4NDM3NDBjNWZlNWVjNy5qcGc%3D%2Fsign%2F5bab54d553b2ae0834f1ecc478fcd5bb.jpg&amp;refer=http%3A%2F%2Fss2.meipian.me&amp;app=2002&amp;size=f9999,10000&amp;q=a80&amp;n=0&amp;g=0n&amp;fmt=auto?sec=1680923187&amp;t=21b17479c834b0c8256adf8d58da911b">
            <a:extLst>
              <a:ext uri="{FF2B5EF4-FFF2-40B4-BE49-F238E27FC236}">
                <a16:creationId xmlns:a16="http://schemas.microsoft.com/office/drawing/2014/main" id="{1EF08CB8-CFC4-4414-A6AF-3B0A38C8E9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0727" y="3275088"/>
            <a:ext cx="14175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50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dirty="0"/>
              <a:t>2.2 </a:t>
            </a:r>
            <a:r>
              <a:rPr lang="zh-CN" altLang="zh-CN" dirty="0"/>
              <a:t>工程与文化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p:txBody>
          <a:bodyPr/>
          <a:lstStyle/>
          <a:p>
            <a:r>
              <a:rPr lang="zh-CN" altLang="en-US" dirty="0"/>
              <a:t>案例：美专家称</a:t>
            </a:r>
            <a:r>
              <a:rPr lang="en-US" altLang="zh-CN" dirty="0" err="1"/>
              <a:t>TikTok</a:t>
            </a:r>
            <a:r>
              <a:rPr lang="zh-CN" altLang="en-US" dirty="0"/>
              <a:t>“向世界输送鸦片”，请分析其中的文化体现。</a:t>
            </a:r>
            <a:endParaRPr lang="en-US" altLang="zh-CN" dirty="0"/>
          </a:p>
          <a:p>
            <a:pPr lvl="1"/>
            <a:r>
              <a:rPr lang="zh-CN" altLang="en-US" sz="2000" dirty="0"/>
              <a:t>“中国公司把抖音做成‘菠菜’（给中国孩子们），却把</a:t>
            </a:r>
            <a:r>
              <a:rPr lang="en-US" altLang="zh-CN" sz="2000" dirty="0" err="1"/>
              <a:t>TikTok</a:t>
            </a:r>
            <a:r>
              <a:rPr lang="zh-CN" altLang="en-US" sz="2000" dirty="0"/>
              <a:t>做成‘鸦片’向全世界输送</a:t>
            </a:r>
            <a:r>
              <a:rPr lang="en-US" altLang="zh-CN" sz="2000" dirty="0"/>
              <a:t>……</a:t>
            </a:r>
            <a:r>
              <a:rPr lang="zh-CN" altLang="en-US" sz="2000" dirty="0"/>
              <a:t>（在此影响下）我们的孩子现在都想做网红，而中国孩子想做宇航员。”</a:t>
            </a:r>
            <a:endParaRPr lang="en-US" altLang="zh-CN" sz="2000" dirty="0"/>
          </a:p>
          <a:p>
            <a:pPr lvl="1"/>
            <a:endParaRPr lang="zh-CN" altLang="en-US" dirty="0"/>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19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Picture 2" descr="https://i.guancha.cn/news/mainland/2022/11/08/20221108185802433.png">
            <a:extLst>
              <a:ext uri="{FF2B5EF4-FFF2-40B4-BE49-F238E27FC236}">
                <a16:creationId xmlns:a16="http://schemas.microsoft.com/office/drawing/2014/main" id="{9DC27FED-FDBC-4DC4-B2D6-BE0E9A7AF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01" y="2982909"/>
            <a:ext cx="534582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guancha.cn/news/mainland/2022/11/08/20221108185159890.png">
            <a:extLst>
              <a:ext uri="{FF2B5EF4-FFF2-40B4-BE49-F238E27FC236}">
                <a16:creationId xmlns:a16="http://schemas.microsoft.com/office/drawing/2014/main" id="{149EC622-175B-4B2E-953C-F48C82DCAA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597"/>
          <a:stretch/>
        </p:blipFill>
        <p:spPr bwMode="auto">
          <a:xfrm>
            <a:off x="6261796" y="2982909"/>
            <a:ext cx="342381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guancha.cn/news/mainland/2022/11/08/20221108185159623.png">
            <a:extLst>
              <a:ext uri="{FF2B5EF4-FFF2-40B4-BE49-F238E27FC236}">
                <a16:creationId xmlns:a16="http://schemas.microsoft.com/office/drawing/2014/main" id="{06EEA134-9AD5-495F-A37A-322204EB51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55" r="33597"/>
          <a:stretch/>
        </p:blipFill>
        <p:spPr bwMode="auto">
          <a:xfrm>
            <a:off x="9680653" y="2982909"/>
            <a:ext cx="169398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51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12FA6-E793-48E1-B2D8-2A86B7007882}"/>
              </a:ext>
            </a:extLst>
          </p:cNvPr>
          <p:cNvSpPr>
            <a:spLocks noGrp="1"/>
          </p:cNvSpPr>
          <p:nvPr>
            <p:ph type="title"/>
          </p:nvPr>
        </p:nvSpPr>
        <p:spPr/>
        <p:txBody>
          <a:bodyPr/>
          <a:lstStyle/>
          <a:p>
            <a:r>
              <a:rPr lang="zh-CN" altLang="en-US" dirty="0"/>
              <a:t>教学内容</a:t>
            </a:r>
          </a:p>
        </p:txBody>
      </p:sp>
      <p:sp>
        <p:nvSpPr>
          <p:cNvPr id="4" name="灯片编号占位符 3">
            <a:extLst>
              <a:ext uri="{FF2B5EF4-FFF2-40B4-BE49-F238E27FC236}">
                <a16:creationId xmlns:a16="http://schemas.microsoft.com/office/drawing/2014/main" id="{BA8EA243-4BEA-44B1-818B-CF3475A7AEA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a:extLst>
              <a:ext uri="{FF2B5EF4-FFF2-40B4-BE49-F238E27FC236}">
                <a16:creationId xmlns:a16="http://schemas.microsoft.com/office/drawing/2014/main" id="{BCEB7E73-8BEE-3485-4C25-A883A717AE21}"/>
              </a:ext>
            </a:extLst>
          </p:cNvPr>
          <p:cNvGraphicFramePr>
            <a:graphicFrameLocks noGrp="1"/>
          </p:cNvGraphicFramePr>
          <p:nvPr>
            <p:extLst>
              <p:ext uri="{D42A27DB-BD31-4B8C-83A1-F6EECF244321}">
                <p14:modId xmlns:p14="http://schemas.microsoft.com/office/powerpoint/2010/main" val="1247797085"/>
              </p:ext>
            </p:extLst>
          </p:nvPr>
        </p:nvGraphicFramePr>
        <p:xfrm>
          <a:off x="442340" y="1159316"/>
          <a:ext cx="11304000" cy="5104556"/>
        </p:xfrm>
        <a:graphic>
          <a:graphicData uri="http://schemas.openxmlformats.org/drawingml/2006/table">
            <a:tbl>
              <a:tblPr>
                <a:tableStyleId>{5C22544A-7EE6-4342-B048-85BDC9FD1C3A}</a:tableStyleId>
              </a:tblPr>
              <a:tblGrid>
                <a:gridCol w="1872000">
                  <a:extLst>
                    <a:ext uri="{9D8B030D-6E8A-4147-A177-3AD203B41FA5}">
                      <a16:colId xmlns:a16="http://schemas.microsoft.com/office/drawing/2014/main" val="3387329542"/>
                    </a:ext>
                  </a:extLst>
                </a:gridCol>
                <a:gridCol w="3492000">
                  <a:extLst>
                    <a:ext uri="{9D8B030D-6E8A-4147-A177-3AD203B41FA5}">
                      <a16:colId xmlns:a16="http://schemas.microsoft.com/office/drawing/2014/main" val="3842411723"/>
                    </a:ext>
                  </a:extLst>
                </a:gridCol>
                <a:gridCol w="828000">
                  <a:extLst>
                    <a:ext uri="{9D8B030D-6E8A-4147-A177-3AD203B41FA5}">
                      <a16:colId xmlns:a16="http://schemas.microsoft.com/office/drawing/2014/main" val="1876341773"/>
                    </a:ext>
                  </a:extLst>
                </a:gridCol>
                <a:gridCol w="540000">
                  <a:extLst>
                    <a:ext uri="{9D8B030D-6E8A-4147-A177-3AD203B41FA5}">
                      <a16:colId xmlns:a16="http://schemas.microsoft.com/office/drawing/2014/main" val="1476985177"/>
                    </a:ext>
                  </a:extLst>
                </a:gridCol>
                <a:gridCol w="540000">
                  <a:extLst>
                    <a:ext uri="{9D8B030D-6E8A-4147-A177-3AD203B41FA5}">
                      <a16:colId xmlns:a16="http://schemas.microsoft.com/office/drawing/2014/main" val="439713201"/>
                    </a:ext>
                  </a:extLst>
                </a:gridCol>
                <a:gridCol w="576000">
                  <a:extLst>
                    <a:ext uri="{9D8B030D-6E8A-4147-A177-3AD203B41FA5}">
                      <a16:colId xmlns:a16="http://schemas.microsoft.com/office/drawing/2014/main" val="3184935153"/>
                    </a:ext>
                  </a:extLst>
                </a:gridCol>
                <a:gridCol w="3456000">
                  <a:extLst>
                    <a:ext uri="{9D8B030D-6E8A-4147-A177-3AD203B41FA5}">
                      <a16:colId xmlns:a16="http://schemas.microsoft.com/office/drawing/2014/main" val="2865534016"/>
                    </a:ext>
                  </a:extLst>
                </a:gridCol>
              </a:tblGrid>
              <a:tr h="972443">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标题</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课程内容</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重难点</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支撑课程目标</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课内学时</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教学方式</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课外学时</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课外环节</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402374821"/>
                  </a:ext>
                </a:extLst>
              </a:tr>
              <a:tr h="972443">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第</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章 工程与社会</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本章重点难点：深刻理解社会数字化的全方位影响。</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　</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113916786"/>
                  </a:ext>
                </a:extLst>
              </a:tr>
              <a:tr h="972443">
                <a:tc>
                  <a:txBody>
                    <a:bodyPr/>
                    <a:lstStyle/>
                    <a:p>
                      <a:pPr marL="0" algn="l"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2.1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工程与社会的关系</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理解工程与社会的关系。</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M1</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0</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.5</a:t>
                      </a:r>
                      <a:endPar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讲授</a:t>
                      </a:r>
                      <a:endPar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u="none" strike="noStrike" kern="1200">
                          <a:solidFill>
                            <a:srgbClr val="194B85"/>
                          </a:solidFill>
                          <a:effectLst/>
                          <a:latin typeface="微软雅黑 Light" panose="020B0502040204020203" pitchFamily="34" charset="-122"/>
                          <a:ea typeface="微软雅黑 Light" panose="020B0502040204020203" pitchFamily="34" charset="-122"/>
                          <a:cs typeface="+mn-cs"/>
                        </a:rPr>
                        <a:t>无</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202191225"/>
                  </a:ext>
                </a:extLst>
              </a:tr>
              <a:tr h="756000">
                <a:tc>
                  <a:txBody>
                    <a:bodyPr/>
                    <a:lstStyle/>
                    <a:p>
                      <a:pPr marL="0" algn="l"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2.2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工程与文化</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认识到工程与文化的相互影响。</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M1</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0</a:t>
                      </a: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.5</a:t>
                      </a:r>
                      <a:endPar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rPr>
                        <a:t>讲授</a:t>
                      </a:r>
                      <a:endParaRPr lang="en-US" altLang="zh-CN"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无</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3006118041"/>
                  </a:ext>
                </a:extLst>
              </a:tr>
              <a:tr h="972443">
                <a:tc>
                  <a:txBody>
                    <a:bodyPr/>
                    <a:lstStyle/>
                    <a:p>
                      <a:pPr marL="0" algn="l"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2.3 </a:t>
                      </a: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社会数字化</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l" defTabSz="914400" rtl="0" eaLnBrk="1" fontAlgn="ctr" latinLnBrk="0" hangingPunct="1">
                        <a:lnSpc>
                          <a:spcPct val="130000"/>
                        </a:lnSpc>
                      </a:pPr>
                      <a:r>
                        <a:rPr lang="zh-CN" alt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深刻理解社会数字化的全方位影响。</a:t>
                      </a:r>
                    </a:p>
                    <a:p>
                      <a:pPr marL="0" algn="l" defTabSz="914400" rtl="0" eaLnBrk="1" fontAlgn="ctr" latinLnBrk="0" hangingPunct="1">
                        <a:lnSpc>
                          <a:spcPct val="130000"/>
                        </a:lnSpc>
                      </a:pPr>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案例分析作业：在第一章的复杂工程问题基础上深刻分析该工程项目对社会的利弊影响。</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M1</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3</a:t>
                      </a:r>
                      <a:endPar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1800" u="none" strike="noStrike" kern="1200" noProof="0">
                          <a:solidFill>
                            <a:srgbClr val="194B85"/>
                          </a:solidFill>
                          <a:effectLst/>
                          <a:latin typeface="微软雅黑 Light" panose="020B0502040204020203" pitchFamily="34" charset="-122"/>
                          <a:ea typeface="微软雅黑 Light" panose="020B0502040204020203" pitchFamily="34" charset="-122"/>
                          <a:cs typeface="+mn-cs"/>
                        </a:rPr>
                        <a:t>讲授</a:t>
                      </a:r>
                      <a:endParaRPr lang="en-US" altLang="zh-CN" sz="1800" u="none" strike="noStrike" kern="1200" noProof="0">
                        <a:solidFill>
                          <a:srgbClr val="194B85"/>
                        </a:solidFill>
                        <a:effectLst/>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1800" u="none" strike="noStrike" kern="1200" noProof="0">
                          <a:solidFill>
                            <a:srgbClr val="194B85"/>
                          </a:solidFill>
                          <a:effectLst/>
                          <a:latin typeface="微软雅黑 Light" panose="020B0502040204020203" pitchFamily="34" charset="-122"/>
                          <a:ea typeface="微软雅黑 Light" panose="020B0502040204020203" pitchFamily="34" charset="-122"/>
                          <a:cs typeface="+mn-cs"/>
                        </a:rPr>
                        <a:t>讨论</a:t>
                      </a:r>
                      <a:endParaRPr lang="zh-CN" altLang="en-US" sz="1800" u="none" strike="noStrike" kern="1200" noProof="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en-US" altLang="zh-CN"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rPr>
                        <a:t>2</a:t>
                      </a:r>
                      <a:endParaRPr lang="en-US" sz="1800" u="none" strike="noStrike" kern="1200" dirty="0">
                        <a:solidFill>
                          <a:srgbClr val="194B85"/>
                        </a:solidFill>
                        <a:effectLst/>
                        <a:latin typeface="微软雅黑 Light" panose="020B0502040204020203" pitchFamily="34" charset="-122"/>
                        <a:ea typeface="微软雅黑 Light" panose="020B0502040204020203" pitchFamily="34" charset="-122"/>
                        <a:cs typeface="+mn-cs"/>
                      </a:endParaRP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tc>
                  <a:txBody>
                    <a:bodyPr/>
                    <a:lstStyle/>
                    <a:p>
                      <a:pPr marL="0" algn="ctr" defTabSz="914400" rtl="0" eaLnBrk="1" fontAlgn="ctr" latinLnBrk="0" hangingPunct="1">
                        <a:lnSpc>
                          <a:spcPct val="130000"/>
                        </a:lnSpc>
                      </a:pPr>
                      <a:r>
                        <a:rPr lang="zh-CN" altLang="en-US" sz="1800" b="1" u="none" strike="noStrike" kern="1200" dirty="0">
                          <a:solidFill>
                            <a:srgbClr val="194B85"/>
                          </a:solidFill>
                          <a:effectLst/>
                          <a:latin typeface="微软雅黑" panose="020B0503020204020204" pitchFamily="34" charset="-122"/>
                          <a:ea typeface="微软雅黑" panose="020B0503020204020204" pitchFamily="34" charset="-122"/>
                          <a:cs typeface="+mn-cs"/>
                        </a:rPr>
                        <a:t>案例分析作业</a:t>
                      </a:r>
                    </a:p>
                  </a:txBody>
                  <a:tcPr marL="4763" marR="4763" marT="4763" marB="0" anchor="ctr">
                    <a:lnL w="6350" cap="flat" cmpd="sng" algn="ctr">
                      <a:solidFill>
                        <a:srgbClr val="194B85"/>
                      </a:solidFill>
                      <a:prstDash val="solid"/>
                      <a:round/>
                      <a:headEnd type="none" w="med" len="med"/>
                      <a:tailEnd type="none" w="med" len="med"/>
                    </a:lnL>
                    <a:lnR w="6350" cap="flat" cmpd="sng" algn="ctr">
                      <a:solidFill>
                        <a:srgbClr val="194B85"/>
                      </a:solidFill>
                      <a:prstDash val="solid"/>
                      <a:round/>
                      <a:headEnd type="none" w="med" len="med"/>
                      <a:tailEnd type="none" w="med" len="med"/>
                    </a:lnR>
                    <a:lnT w="6350" cap="flat" cmpd="sng" algn="ctr">
                      <a:solidFill>
                        <a:srgbClr val="194B85"/>
                      </a:solidFill>
                      <a:prstDash val="solid"/>
                      <a:round/>
                      <a:headEnd type="none" w="med" len="med"/>
                      <a:tailEnd type="none" w="med" len="med"/>
                    </a:lnT>
                    <a:lnB w="6350" cap="flat" cmpd="sng" algn="ctr">
                      <a:solidFill>
                        <a:srgbClr val="194B85"/>
                      </a:solidFill>
                      <a:prstDash val="solid"/>
                      <a:round/>
                      <a:headEnd type="none" w="med" len="med"/>
                      <a:tailEnd type="none" w="med" len="med"/>
                    </a:lnB>
                    <a:noFill/>
                  </a:tcPr>
                </a:tc>
                <a:extLst>
                  <a:ext uri="{0D108BD9-81ED-4DB2-BD59-A6C34878D82A}">
                    <a16:rowId xmlns:a16="http://schemas.microsoft.com/office/drawing/2014/main" val="2987498151"/>
                  </a:ext>
                </a:extLst>
              </a:tr>
            </a:tbl>
          </a:graphicData>
        </a:graphic>
      </p:graphicFrame>
    </p:spTree>
    <p:extLst>
      <p:ext uri="{BB962C8B-B14F-4D97-AF65-F5344CB8AC3E}">
        <p14:creationId xmlns:p14="http://schemas.microsoft.com/office/powerpoint/2010/main" val="1494535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dirty="0"/>
              <a:t>2.2 </a:t>
            </a:r>
            <a:r>
              <a:rPr lang="zh-CN" altLang="zh-CN" dirty="0"/>
              <a:t>工程与文化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a:xfrm>
            <a:off x="657225" y="1218956"/>
            <a:ext cx="10864850" cy="5028062"/>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lnSpc>
                <a:spcPct val="140000"/>
              </a:lnSpc>
              <a:buFont typeface="Wingdings" panose="05000000000000000000" pitchFamily="2" charset="2"/>
              <a:buChar char="n"/>
            </a:pPr>
            <a:r>
              <a:rPr lang="zh-CN" altLang="en-US" sz="2400" dirty="0">
                <a:latin typeface="Times New Roman" panose="02020603050405020304" pitchFamily="18" charset="0"/>
              </a:rPr>
              <a:t>工程（及技术）蕴含的文化要素</a:t>
            </a:r>
            <a:endParaRPr lang="en-US" altLang="zh-CN" sz="2400" dirty="0">
              <a:latin typeface="Times New Roman" panose="02020603050405020304" pitchFamily="18" charset="0"/>
            </a:endParaRPr>
          </a:p>
          <a:p>
            <a:pPr marL="457200" lvl="1" indent="0">
              <a:lnSpc>
                <a:spcPct val="140000"/>
              </a:lnSpc>
              <a:buNone/>
            </a:pPr>
            <a:r>
              <a:rPr lang="zh-CN" altLang="en-US" sz="2000" dirty="0">
                <a:latin typeface="Times New Roman" panose="02020603050405020304" pitchFamily="18" charset="0"/>
              </a:rPr>
              <a:t>① 存在</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对“超世界存在”（尚未存在的存在）的不断追求；</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与人存在的本质紧密联系；</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“技术是人类存在的方式、人类自我塑造的方式、世界的建构方式、世界和人的边界划定方式。”</a:t>
            </a:r>
            <a:endParaRPr lang="en-US" altLang="zh-CN" sz="1600" dirty="0">
              <a:latin typeface="微软雅黑 Light" panose="020B0502040204020203" pitchFamily="34" charset="-122"/>
              <a:ea typeface="微软雅黑 Light" panose="020B0502040204020203" pitchFamily="34" charset="-122"/>
            </a:endParaRPr>
          </a:p>
          <a:p>
            <a:pPr marL="457200" lvl="1" indent="0">
              <a:lnSpc>
                <a:spcPct val="140000"/>
              </a:lnSpc>
              <a:buNone/>
            </a:pPr>
            <a:r>
              <a:rPr lang="zh-CN" altLang="en-US" sz="2000" dirty="0">
                <a:latin typeface="Times New Roman" panose="02020603050405020304" pitchFamily="18" charset="0"/>
              </a:rPr>
              <a:t>② 时空</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工程与物质：时间的本质是物质（没有物质及其运动就没有时间），空间是物质的广延性或伸张性；</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时空相互联系相互制约：运输调度、规模化生产、编程算法；</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虚拟时空与现实时空。</a:t>
            </a:r>
            <a:endParaRPr lang="en-US" altLang="zh-CN" sz="1600" dirty="0">
              <a:latin typeface="微软雅黑 Light" panose="020B0502040204020203" pitchFamily="34" charset="-122"/>
              <a:ea typeface="微软雅黑 Light" panose="020B0502040204020203" pitchFamily="34" charset="-122"/>
            </a:endParaRPr>
          </a:p>
          <a:p>
            <a:pPr marL="457200" lvl="1" indent="0">
              <a:lnSpc>
                <a:spcPct val="140000"/>
              </a:lnSpc>
              <a:buNone/>
            </a:pPr>
            <a:r>
              <a:rPr lang="zh-CN" altLang="en-US" sz="2000" dirty="0">
                <a:latin typeface="Times New Roman" panose="02020603050405020304" pitchFamily="18" charset="0"/>
              </a:rPr>
              <a:t>③ 系统性</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系统的概念是相对的：设备→生产线→车间→企业→商业生态；</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单元</a:t>
            </a:r>
            <a:r>
              <a:rPr lang="en-US" altLang="zh-CN" sz="1600" dirty="0">
                <a:latin typeface="微软雅黑 Light" panose="020B0502040204020203" pitchFamily="34" charset="-122"/>
                <a:ea typeface="微软雅黑 Light" panose="020B0502040204020203" pitchFamily="34" charset="-122"/>
              </a:rPr>
              <a:t>vs</a:t>
            </a:r>
            <a:r>
              <a:rPr lang="zh-CN" altLang="en-US" sz="1600" dirty="0">
                <a:latin typeface="微软雅黑 Light" panose="020B0502040204020203" pitchFamily="34" charset="-122"/>
                <a:ea typeface="微软雅黑 Light" panose="020B0502040204020203" pitchFamily="34" charset="-122"/>
              </a:rPr>
              <a:t>联系。</a:t>
            </a:r>
            <a:endParaRPr lang="en-US" altLang="zh-CN" sz="1600" dirty="0">
              <a:latin typeface="微软雅黑 Light" panose="020B0502040204020203" pitchFamily="34" charset="-122"/>
              <a:ea typeface="微软雅黑 Light" panose="020B0502040204020203" pitchFamily="34" charset="-122"/>
            </a:endParaRPr>
          </a:p>
          <a:p>
            <a:pPr marL="457200" lvl="1" indent="0">
              <a:lnSpc>
                <a:spcPct val="140000"/>
              </a:lnSpc>
              <a:buNone/>
            </a:pPr>
            <a:endParaRPr lang="zh-CN" altLang="en-US" sz="2000" dirty="0">
              <a:latin typeface="Times New Roman" panose="02020603050405020304" pitchFamily="18" charset="0"/>
            </a:endParaRPr>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20</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052" name="Picture 4" descr="https://www.west.cn/info/upload/20180621/jwxh3uozgc1.gif">
            <a:extLst>
              <a:ext uri="{FF2B5EF4-FFF2-40B4-BE49-F238E27FC236}">
                <a16:creationId xmlns:a16="http://schemas.microsoft.com/office/drawing/2014/main" id="{989FDBC4-A3F0-41B3-9744-8DB0751AA2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78" t="25742" r="12302"/>
          <a:stretch/>
        </p:blipFill>
        <p:spPr bwMode="auto">
          <a:xfrm>
            <a:off x="7686392" y="4093569"/>
            <a:ext cx="3639493" cy="201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39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dirty="0"/>
              <a:t>2.2 </a:t>
            </a:r>
            <a:r>
              <a:rPr lang="zh-CN" altLang="zh-CN" dirty="0"/>
              <a:t>工程与文化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a:xfrm>
            <a:off x="657225" y="1218956"/>
            <a:ext cx="10864850" cy="5028062"/>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a:lnSpc>
                <a:spcPct val="140000"/>
              </a:lnSpc>
              <a:buFont typeface="Wingdings" panose="05000000000000000000" pitchFamily="2" charset="2"/>
              <a:buChar char="n"/>
            </a:pPr>
            <a:r>
              <a:rPr lang="zh-CN" altLang="en-US" sz="2400" dirty="0">
                <a:latin typeface="Times New Roman" panose="02020603050405020304" pitchFamily="18" charset="0"/>
              </a:rPr>
              <a:t>工程（及技术）蕴含的文化要素</a:t>
            </a:r>
            <a:endParaRPr lang="en-US" altLang="zh-CN" sz="2400" dirty="0">
              <a:latin typeface="Times New Roman" panose="02020603050405020304" pitchFamily="18" charset="0"/>
            </a:endParaRPr>
          </a:p>
          <a:p>
            <a:pPr marL="457200" lvl="1" indent="0">
              <a:lnSpc>
                <a:spcPct val="140000"/>
              </a:lnSpc>
              <a:buNone/>
            </a:pPr>
            <a:r>
              <a:rPr lang="zh-CN" altLang="en-US" sz="2000" dirty="0">
                <a:latin typeface="Times New Roman" panose="02020603050405020304" pitchFamily="18" charset="0"/>
              </a:rPr>
              <a:t>④ 开放与分享</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互联网时代放大了开放与分享文化；</a:t>
            </a:r>
            <a:endParaRPr lang="en-US" altLang="zh-CN" sz="1600" dirty="0">
              <a:latin typeface="微软雅黑 Light" panose="020B0502040204020203" pitchFamily="34" charset="-122"/>
              <a:ea typeface="微软雅黑 Light" panose="020B0502040204020203" pitchFamily="34" charset="-122"/>
            </a:endParaRPr>
          </a:p>
          <a:p>
            <a:pPr lvl="3">
              <a:lnSpc>
                <a:spcPct val="140000"/>
              </a:lnSpc>
            </a:pPr>
            <a:r>
              <a:rPr lang="en-US" altLang="zh-CN" sz="1400" dirty="0">
                <a:latin typeface="微软雅黑 Light" panose="020B0502040204020203" pitchFamily="34" charset="-122"/>
                <a:ea typeface="微软雅黑 Light" panose="020B0502040204020203" pitchFamily="34" charset="-122"/>
              </a:rPr>
              <a:t>UNIX</a:t>
            </a:r>
            <a:r>
              <a:rPr lang="zh-CN" altLang="en-US" sz="1400" dirty="0">
                <a:latin typeface="微软雅黑 Light" panose="020B0502040204020203" pitchFamily="34" charset="-122"/>
                <a:ea typeface="微软雅黑 Light" panose="020B0502040204020203" pitchFamily="34" charset="-122"/>
              </a:rPr>
              <a:t>与</a:t>
            </a:r>
            <a:r>
              <a:rPr lang="en-US" altLang="zh-CN" sz="1400" dirty="0">
                <a:latin typeface="微软雅黑 Light" panose="020B0502040204020203" pitchFamily="34" charset="-122"/>
                <a:ea typeface="微软雅黑 Light" panose="020B0502040204020203" pitchFamily="34" charset="-122"/>
              </a:rPr>
              <a:t>Windows</a:t>
            </a:r>
            <a:r>
              <a:rPr lang="zh-CN" altLang="en-US" sz="1400" dirty="0">
                <a:latin typeface="微软雅黑 Light" panose="020B0502040204020203" pitchFamily="34" charset="-122"/>
                <a:ea typeface="微软雅黑 Light" panose="020B0502040204020203" pitchFamily="34" charset="-122"/>
              </a:rPr>
              <a:t>、安卓与塞班；</a:t>
            </a:r>
            <a:endParaRPr lang="en-US" altLang="zh-CN" sz="14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大数据时代：个人、组织需要数据交换。</a:t>
            </a:r>
            <a:endParaRPr lang="en-US" altLang="zh-CN" sz="1600" dirty="0">
              <a:latin typeface="微软雅黑 Light" panose="020B0502040204020203" pitchFamily="34" charset="-122"/>
              <a:ea typeface="微软雅黑 Light" panose="020B0502040204020203" pitchFamily="34" charset="-122"/>
            </a:endParaRPr>
          </a:p>
          <a:p>
            <a:pPr marL="457200" lvl="1" indent="0">
              <a:lnSpc>
                <a:spcPct val="140000"/>
              </a:lnSpc>
              <a:buNone/>
            </a:pPr>
            <a:r>
              <a:rPr lang="zh-CN" altLang="en-US" sz="2000" dirty="0">
                <a:latin typeface="Times New Roman" panose="02020603050405020304" pitchFamily="18" charset="0"/>
              </a:rPr>
              <a:t>⑤ 互联</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一种新的工业文化，也是新工业革命中的一个基本问题；</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设备互联：服务型制造；</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数据互联：信息化集成。</a:t>
            </a:r>
            <a:endParaRPr lang="en-US" altLang="zh-CN" sz="1600" dirty="0">
              <a:latin typeface="微软雅黑 Light" panose="020B0502040204020203" pitchFamily="34" charset="-122"/>
              <a:ea typeface="微软雅黑 Light" panose="020B0502040204020203" pitchFamily="34" charset="-122"/>
            </a:endParaRPr>
          </a:p>
          <a:p>
            <a:pPr marL="457200" lvl="1" indent="0">
              <a:lnSpc>
                <a:spcPct val="140000"/>
              </a:lnSpc>
              <a:buNone/>
            </a:pPr>
            <a:r>
              <a:rPr lang="zh-CN" altLang="en-US" sz="2000" dirty="0">
                <a:latin typeface="Times New Roman" panose="02020603050405020304" pitchFamily="18" charset="0"/>
              </a:rPr>
              <a:t>⑥去中心化</a:t>
            </a:r>
            <a:endParaRPr lang="en-US" altLang="zh-CN" sz="2000" dirty="0">
              <a:latin typeface="Times New Roman" panose="02020603050405020304" pitchFamily="18" charset="0"/>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去中心化也是新工业革命时代的重要特征；</a:t>
            </a:r>
            <a:endParaRPr lang="en-US" altLang="zh-CN" sz="1600" dirty="0">
              <a:latin typeface="微软雅黑 Light" panose="020B0502040204020203" pitchFamily="34" charset="-122"/>
              <a:ea typeface="微软雅黑 Light" panose="020B0502040204020203" pitchFamily="34" charset="-122"/>
            </a:endParaRPr>
          </a:p>
          <a:p>
            <a:pPr lvl="2">
              <a:lnSpc>
                <a:spcPct val="140000"/>
              </a:lnSpc>
            </a:pPr>
            <a:r>
              <a:rPr lang="zh-CN" altLang="en-US" sz="1600" dirty="0">
                <a:latin typeface="微软雅黑 Light" panose="020B0502040204020203" pitchFamily="34" charset="-122"/>
                <a:ea typeface="微软雅黑 Light" panose="020B0502040204020203" pitchFamily="34" charset="-122"/>
              </a:rPr>
              <a:t>互联网、区块链。</a:t>
            </a:r>
            <a:endParaRPr lang="en-US" altLang="zh-CN" sz="1600" dirty="0">
              <a:latin typeface="微软雅黑 Light" panose="020B0502040204020203" pitchFamily="34" charset="-122"/>
              <a:ea typeface="微软雅黑 Light" panose="020B0502040204020203" pitchFamily="34" charset="-122"/>
            </a:endParaRPr>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21</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descr="https://img0.baidu.com/it/u=950362201,1624426331&amp;fm=253&amp;fmt=auto&amp;app=138&amp;f=JPEG?w=1175&amp;h=500">
            <a:extLst>
              <a:ext uri="{FF2B5EF4-FFF2-40B4-BE49-F238E27FC236}">
                <a16:creationId xmlns:a16="http://schemas.microsoft.com/office/drawing/2014/main" id="{23DFE5F3-6C6C-4417-8748-6BA867810C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 r="241"/>
          <a:stretch/>
        </p:blipFill>
        <p:spPr bwMode="auto">
          <a:xfrm>
            <a:off x="6950717" y="4124490"/>
            <a:ext cx="4500000" cy="1917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eople.com.cn/mediafile/pic/20180409/91/15232928201540598583.jpg">
            <a:extLst>
              <a:ext uri="{FF2B5EF4-FFF2-40B4-BE49-F238E27FC236}">
                <a16:creationId xmlns:a16="http://schemas.microsoft.com/office/drawing/2014/main" id="{C02FA7DD-B942-4640-8C1F-AA00D03B7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717" y="1437455"/>
            <a:ext cx="4500000" cy="258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3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03</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社会数字化</a:t>
            </a:r>
          </a:p>
        </p:txBody>
      </p:sp>
    </p:spTree>
    <p:extLst>
      <p:ext uri="{BB962C8B-B14F-4D97-AF65-F5344CB8AC3E}">
        <p14:creationId xmlns:p14="http://schemas.microsoft.com/office/powerpoint/2010/main" val="296686922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a:t>2.3 </a:t>
            </a:r>
            <a:r>
              <a:rPr lang="zh-CN" altLang="en-US"/>
              <a:t>社会数字化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p:txBody>
          <a:bodyPr/>
          <a:lstStyle/>
          <a:p>
            <a:r>
              <a:rPr lang="zh-CN" altLang="en-US" dirty="0"/>
              <a:t>社会治理能力和治理体系现代化的基本工具就是信息技术</a:t>
            </a:r>
            <a:endParaRPr lang="en-US" altLang="zh-CN" dirty="0"/>
          </a:p>
          <a:p>
            <a:r>
              <a:rPr lang="zh-CN" altLang="en-US" dirty="0"/>
              <a:t>信息技术给扁平化社会管理带来社会治理成本的大幅度下降，大城市越来越大，管理的范围会越来越大</a:t>
            </a:r>
            <a:endParaRPr lang="en-US" altLang="zh-CN" dirty="0"/>
          </a:p>
          <a:p>
            <a:pPr marL="0" indent="0">
              <a:buNone/>
            </a:pPr>
            <a:r>
              <a:rPr lang="zh-CN" altLang="en-US" dirty="0"/>
              <a:t>① 数字社会对公共管理的影响</a:t>
            </a:r>
            <a:endParaRPr lang="en-US" altLang="zh-CN" dirty="0"/>
          </a:p>
          <a:p>
            <a:pPr lvl="1"/>
            <a:r>
              <a:rPr lang="zh-CN" altLang="en-US" sz="2000" dirty="0"/>
              <a:t>权力的争夺：工商局、税务局、公安局、交通局、车管所</a:t>
            </a:r>
            <a:r>
              <a:rPr lang="en-US" altLang="zh-CN" sz="2000" dirty="0"/>
              <a:t>……</a:t>
            </a:r>
          </a:p>
          <a:p>
            <a:pPr lvl="1"/>
            <a:r>
              <a:rPr lang="zh-CN" altLang="en-US" sz="2000" dirty="0"/>
              <a:t>法律的缺失：个人隐私、虚拟财产、电子商务、数字金融</a:t>
            </a:r>
            <a:r>
              <a:rPr lang="en-US" altLang="zh-CN" sz="2000" dirty="0"/>
              <a:t>……</a:t>
            </a:r>
          </a:p>
          <a:p>
            <a:pPr lvl="1"/>
            <a:r>
              <a:rPr lang="zh-CN" altLang="en-US" sz="2000" dirty="0"/>
              <a:t>范围的扩展：虚拟现实、元宇宙</a:t>
            </a:r>
            <a:r>
              <a:rPr lang="en-US" altLang="zh-CN" sz="2000" dirty="0"/>
              <a:t>……</a:t>
            </a:r>
          </a:p>
          <a:p>
            <a:pPr lvl="1"/>
            <a:r>
              <a:rPr lang="zh-CN" altLang="en-US" sz="2000" dirty="0"/>
              <a:t>迷惑的行为：“推特治国”</a:t>
            </a:r>
            <a:r>
              <a:rPr lang="en-US" altLang="zh-CN" sz="2000" dirty="0"/>
              <a:t>……</a:t>
            </a:r>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23</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descr="https://img2.baidu.com/it/u=2111249290,1615222746&amp;fm=253&amp;fmt=auto&amp;app=138&amp;f=JPEG?w=747&amp;h=417">
            <a:extLst>
              <a:ext uri="{FF2B5EF4-FFF2-40B4-BE49-F238E27FC236}">
                <a16:creationId xmlns:a16="http://schemas.microsoft.com/office/drawing/2014/main" id="{61988E87-EDA9-4D7C-8351-C59151EDA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900" y="4217943"/>
            <a:ext cx="3600000" cy="200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092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a:t>2.3 </a:t>
            </a:r>
            <a:r>
              <a:rPr lang="zh-CN" altLang="en-US"/>
              <a:t>社会数字化</a:t>
            </a:r>
            <a:endParaRPr lang="zh-CN" altLang="en-US" dirty="0"/>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p:txBody>
          <a:bodyPr/>
          <a:lstStyle/>
          <a:p>
            <a:pPr marL="0" indent="0">
              <a:buNone/>
            </a:pPr>
            <a:r>
              <a:rPr lang="zh-CN" altLang="en-US" dirty="0"/>
              <a:t>② 数字社会对工作的影响</a:t>
            </a:r>
            <a:endParaRPr lang="en-US" altLang="zh-CN" dirty="0"/>
          </a:p>
          <a:p>
            <a:pPr lvl="1"/>
            <a:r>
              <a:rPr lang="zh-CN" altLang="en-US" sz="2000" dirty="0"/>
              <a:t>工作机会</a:t>
            </a:r>
            <a:r>
              <a:rPr lang="en-US" altLang="zh-CN" sz="2000" dirty="0"/>
              <a:t>——</a:t>
            </a:r>
            <a:r>
              <a:rPr lang="zh-CN" altLang="en-US" sz="2000" dirty="0"/>
              <a:t>消灭与创造？</a:t>
            </a:r>
            <a:endParaRPr lang="en-US" altLang="zh-CN" sz="2000" dirty="0"/>
          </a:p>
          <a:p>
            <a:pPr lvl="1"/>
            <a:r>
              <a:rPr lang="zh-CN" altLang="en-US" sz="2000" dirty="0"/>
              <a:t>工作模式</a:t>
            </a:r>
            <a:r>
              <a:rPr lang="en-US" altLang="zh-CN" sz="2000" dirty="0"/>
              <a:t>——</a:t>
            </a:r>
            <a:r>
              <a:rPr lang="zh-CN" altLang="en-US" sz="2000" dirty="0"/>
              <a:t>增效与隔离？</a:t>
            </a:r>
            <a:endParaRPr lang="en-US" altLang="zh-CN" sz="2000" dirty="0"/>
          </a:p>
          <a:p>
            <a:pPr lvl="1"/>
            <a:r>
              <a:rPr lang="zh-CN" altLang="en-US" sz="2000" dirty="0"/>
              <a:t>工作制度</a:t>
            </a:r>
            <a:r>
              <a:rPr lang="en-US" altLang="zh-CN" sz="2000" dirty="0"/>
              <a:t>——</a:t>
            </a:r>
            <a:r>
              <a:rPr lang="zh-CN" altLang="en-US" sz="2000" dirty="0"/>
              <a:t>监控与隐私？</a:t>
            </a:r>
            <a:endParaRPr lang="en-US" altLang="zh-CN" sz="2000" dirty="0"/>
          </a:p>
          <a:p>
            <a:pPr lvl="1"/>
            <a:r>
              <a:rPr lang="zh-CN" altLang="en-US" sz="2000" dirty="0"/>
              <a:t>社交软件</a:t>
            </a:r>
            <a:r>
              <a:rPr lang="en-US" altLang="zh-CN" sz="2000" dirty="0"/>
              <a:t>——</a:t>
            </a:r>
            <a:r>
              <a:rPr lang="zh-CN" altLang="en-US" sz="2000" dirty="0"/>
              <a:t>工作与个人？</a:t>
            </a:r>
            <a:endParaRPr lang="en-US" altLang="zh-CN" dirty="0"/>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050" name="Picture 2" descr="https://img0.baidu.com/it/u=3994883924,3865590942&amp;fm=253&amp;fmt=auto&amp;app=138&amp;f=JPEG?w=985&amp;h=500">
            <a:extLst>
              <a:ext uri="{FF2B5EF4-FFF2-40B4-BE49-F238E27FC236}">
                <a16:creationId xmlns:a16="http://schemas.microsoft.com/office/drawing/2014/main" id="{F8FD7048-CB3B-4430-BF64-794BF04B0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221" y="1177196"/>
            <a:ext cx="4471200" cy="22696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g0.baidu.com/it/u=2063545867,3973856586&amp;fm=253&amp;fmt=auto&amp;app=138&amp;f=JPEG?w=658&amp;h=396">
            <a:extLst>
              <a:ext uri="{FF2B5EF4-FFF2-40B4-BE49-F238E27FC236}">
                <a16:creationId xmlns:a16="http://schemas.microsoft.com/office/drawing/2014/main" id="{3D6720C0-E749-49E5-9245-63BBE31BD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553" y="3617348"/>
            <a:ext cx="4187272"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g1.baidu.com/it/u=1433420060,1331663690&amp;fm=253&amp;fmt=auto&amp;app=138&amp;f=JPEG?w=660&amp;h=372">
            <a:extLst>
              <a:ext uri="{FF2B5EF4-FFF2-40B4-BE49-F238E27FC236}">
                <a16:creationId xmlns:a16="http://schemas.microsoft.com/office/drawing/2014/main" id="{FEC7C48B-3E38-4436-A854-6D27CF3DE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3221" y="3676129"/>
            <a:ext cx="4470968"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001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953F8-8796-423D-9251-1183CB1AE82C}"/>
              </a:ext>
            </a:extLst>
          </p:cNvPr>
          <p:cNvSpPr>
            <a:spLocks noGrp="1"/>
          </p:cNvSpPr>
          <p:nvPr>
            <p:ph type="title"/>
          </p:nvPr>
        </p:nvSpPr>
        <p:spPr/>
        <p:txBody>
          <a:bodyPr/>
          <a:lstStyle/>
          <a:p>
            <a:r>
              <a:rPr lang="en-US" altLang="zh-CN" dirty="0"/>
              <a:t>2.3 </a:t>
            </a:r>
            <a:r>
              <a:rPr lang="zh-CN" altLang="en-US" dirty="0"/>
              <a:t>社会数字化</a:t>
            </a:r>
          </a:p>
        </p:txBody>
      </p:sp>
      <p:sp>
        <p:nvSpPr>
          <p:cNvPr id="3" name="内容占位符 2">
            <a:extLst>
              <a:ext uri="{FF2B5EF4-FFF2-40B4-BE49-F238E27FC236}">
                <a16:creationId xmlns:a16="http://schemas.microsoft.com/office/drawing/2014/main" id="{83DBF12D-C7A2-4EB5-98BD-FEC414308212}"/>
              </a:ext>
            </a:extLst>
          </p:cNvPr>
          <p:cNvSpPr>
            <a:spLocks noGrp="1"/>
          </p:cNvSpPr>
          <p:nvPr>
            <p:ph idx="1"/>
          </p:nvPr>
        </p:nvSpPr>
        <p:spPr>
          <a:xfrm>
            <a:off x="673100" y="1006690"/>
            <a:ext cx="10864850" cy="5338878"/>
          </a:xfrm>
          <a:pattFill prst="ltUpDiag">
            <a:fgClr>
              <a:schemeClr val="bg1">
                <a:lumMod val="85000"/>
              </a:schemeClr>
            </a:fgClr>
            <a:bgClr>
              <a:schemeClr val="bg1"/>
            </a:bgClr>
          </a:pattFill>
          <a:ln w="19050">
            <a:solidFill>
              <a:srgbClr val="003778"/>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p>
            <a:pPr marL="0" indent="0">
              <a:lnSpc>
                <a:spcPct val="140000"/>
              </a:lnSpc>
              <a:buNone/>
            </a:pPr>
            <a:r>
              <a:rPr lang="zh-CN" altLang="en-US" sz="2400" dirty="0"/>
              <a:t>③ 数字社会对生活的影响</a:t>
            </a:r>
            <a:endParaRPr lang="en-US" altLang="zh-CN" sz="2000" dirty="0"/>
          </a:p>
          <a:p>
            <a:pPr lvl="1">
              <a:lnSpc>
                <a:spcPct val="140000"/>
              </a:lnSpc>
            </a:pPr>
            <a:r>
              <a:rPr lang="zh-CN" altLang="en-US" sz="2000" dirty="0"/>
              <a:t>数字鸿沟</a:t>
            </a:r>
            <a:endParaRPr lang="en-US" altLang="zh-CN" sz="2000" dirty="0"/>
          </a:p>
          <a:p>
            <a:pPr lvl="1">
              <a:lnSpc>
                <a:spcPct val="140000"/>
              </a:lnSpc>
            </a:pPr>
            <a:r>
              <a:rPr lang="zh-CN" altLang="en-US" sz="2000" dirty="0"/>
              <a:t>全民编程</a:t>
            </a:r>
            <a:endParaRPr lang="en-US" altLang="zh-CN" sz="2000" dirty="0"/>
          </a:p>
        </p:txBody>
      </p:sp>
      <p:sp>
        <p:nvSpPr>
          <p:cNvPr id="4" name="灯片编号占位符 3">
            <a:extLst>
              <a:ext uri="{FF2B5EF4-FFF2-40B4-BE49-F238E27FC236}">
                <a16:creationId xmlns:a16="http://schemas.microsoft.com/office/drawing/2014/main" id="{B1B03D44-57D4-4FC1-BD83-D4641FBCCC7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25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078" name="Picture 6" descr="https://pic2.zhimg.com/v2-e957dc2654f7137eb1a0e751978a4d89_r.jpg">
            <a:extLst>
              <a:ext uri="{FF2B5EF4-FFF2-40B4-BE49-F238E27FC236}">
                <a16:creationId xmlns:a16="http://schemas.microsoft.com/office/drawing/2014/main" id="{33E0A5A3-E387-4AF6-BFE8-B944201F3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971"/>
          <a:stretch/>
        </p:blipFill>
        <p:spPr bwMode="auto">
          <a:xfrm>
            <a:off x="4677235" y="1666638"/>
            <a:ext cx="3240000" cy="44050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img2.baidu.com/it/u=3924809026,3884813764&amp;fm=253&amp;fmt=auto&amp;app=138&amp;f=JPG?w=500&amp;h=757">
            <a:extLst>
              <a:ext uri="{FF2B5EF4-FFF2-40B4-BE49-F238E27FC236}">
                <a16:creationId xmlns:a16="http://schemas.microsoft.com/office/drawing/2014/main" id="{A4643F04-042C-468C-BE1A-789E9CF7E3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054"/>
          <a:stretch/>
        </p:blipFill>
        <p:spPr bwMode="auto">
          <a:xfrm>
            <a:off x="8002198" y="3670456"/>
            <a:ext cx="3240000" cy="240126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img0.baidu.com/it/u=2094398627,1774376376&amp;fm=253&amp;fmt=auto&amp;app=138&amp;f=JPEG?w=750&amp;h=500">
            <a:extLst>
              <a:ext uri="{FF2B5EF4-FFF2-40B4-BE49-F238E27FC236}">
                <a16:creationId xmlns:a16="http://schemas.microsoft.com/office/drawing/2014/main" id="{3A59E94A-FE8E-4C45-B96D-B4B9E0250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8526" y="1431624"/>
            <a:ext cx="324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p6.itc.cn/q_70/images03/20201024/f603d57009824bd2aaafb65cb533d153.jpeg">
            <a:extLst>
              <a:ext uri="{FF2B5EF4-FFF2-40B4-BE49-F238E27FC236}">
                <a16:creationId xmlns:a16="http://schemas.microsoft.com/office/drawing/2014/main" id="{C3B1F8E2-FDF2-4A7B-AE32-751D83156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4754" y="2338824"/>
            <a:ext cx="2880000" cy="25056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img2.baidu.com/it/u=3182200361,4157911710&amp;fm=253&amp;fmt=auto&amp;app=138&amp;f=JPEG?w=900&amp;h=500">
            <a:extLst>
              <a:ext uri="{FF2B5EF4-FFF2-40B4-BE49-F238E27FC236}">
                <a16:creationId xmlns:a16="http://schemas.microsoft.com/office/drawing/2014/main" id="{E1028496-44A5-44F1-98B1-77D50F0E3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754" y="4904371"/>
            <a:ext cx="2160000" cy="120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65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3200-B65D-4461-9519-E3C521C4CB92}"/>
              </a:ext>
            </a:extLst>
          </p:cNvPr>
          <p:cNvSpPr>
            <a:spLocks noGrp="1"/>
          </p:cNvSpPr>
          <p:nvPr>
            <p:ph type="title"/>
          </p:nvPr>
        </p:nvSpPr>
        <p:spPr/>
        <p:txBody>
          <a:bodyPr/>
          <a:lstStyle/>
          <a:p>
            <a:r>
              <a:rPr lang="zh-CN" altLang="en-US" dirty="0"/>
              <a:t>本章案例分析作业</a:t>
            </a:r>
            <a:endParaRPr lang="en-US" altLang="zh-CN" dirty="0"/>
          </a:p>
        </p:txBody>
      </p:sp>
      <p:sp>
        <p:nvSpPr>
          <p:cNvPr id="4" name="灯片编号占位符 3">
            <a:extLst>
              <a:ext uri="{FF2B5EF4-FFF2-40B4-BE49-F238E27FC236}">
                <a16:creationId xmlns:a16="http://schemas.microsoft.com/office/drawing/2014/main" id="{F98701EF-BED8-4DBD-BD94-58FC37BBD082}"/>
              </a:ext>
            </a:extLst>
          </p:cNvPr>
          <p:cNvSpPr>
            <a:spLocks noGrp="1"/>
          </p:cNvSpPr>
          <p:nvPr>
            <p:ph type="sldNum" sz="quarter" idx="12"/>
          </p:nvPr>
        </p:nvSpPr>
        <p:spPr/>
        <p:txBody>
          <a:bodyPr/>
          <a:lstStyle/>
          <a:p>
            <a:fld id="{EE5DA195-227C-46EF-A8A8-131AD85CB2AA}" type="slidenum">
              <a:rPr lang="zh-CN" altLang="en-US" smtClean="0"/>
              <a:pPr/>
              <a:t>26</a:t>
            </a:fld>
            <a:endParaRPr lang="zh-CN" altLang="en-US" dirty="0"/>
          </a:p>
        </p:txBody>
      </p:sp>
      <p:sp>
        <p:nvSpPr>
          <p:cNvPr id="6" name="内容占位符 2">
            <a:extLst>
              <a:ext uri="{FF2B5EF4-FFF2-40B4-BE49-F238E27FC236}">
                <a16:creationId xmlns:a16="http://schemas.microsoft.com/office/drawing/2014/main" id="{08095222-923A-495E-8DD6-183DED19B8FA}"/>
              </a:ext>
            </a:extLst>
          </p:cNvPr>
          <p:cNvSpPr txBox="1">
            <a:spLocks/>
          </p:cNvSpPr>
          <p:nvPr/>
        </p:nvSpPr>
        <p:spPr>
          <a:xfrm>
            <a:off x="673099" y="1209215"/>
            <a:ext cx="10864850" cy="5040194"/>
          </a:xfrm>
          <a:prstGeom prst="roundRect">
            <a:avLst>
              <a:gd name="adj" fmla="val 1910"/>
            </a:avLst>
          </a:prstGeom>
          <a:pattFill prst="ltUpDiag">
            <a:fgClr>
              <a:schemeClr val="bg1">
                <a:lumMod val="85000"/>
              </a:schemeClr>
            </a:fgClr>
            <a:bgClr>
              <a:schemeClr val="bg1"/>
            </a:bgClr>
          </a:pattFill>
          <a:ln w="19050" cap="flat" cmpd="sng" algn="ctr">
            <a:solidFill>
              <a:srgbClr val="003778"/>
            </a:solidFill>
            <a:prstDash val="solid"/>
            <a:miter lim="800000"/>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lIns="72000" tIns="45720" rIns="72000" bIns="45720" rtlCol="0" anchor="t" anchorCtr="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rgbClr val="194B85"/>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rgbClr val="194B85"/>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rgbClr val="194B85"/>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rgbClr val="194B85"/>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在第一章的复杂工程问题基础上深刻分析该工程项目对社会的利弊影响。</a:t>
            </a:r>
          </a:p>
        </p:txBody>
      </p:sp>
    </p:spTree>
    <p:extLst>
      <p:ext uri="{BB962C8B-B14F-4D97-AF65-F5344CB8AC3E}">
        <p14:creationId xmlns:p14="http://schemas.microsoft.com/office/powerpoint/2010/main" val="964564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E1B590B-CF14-48CF-B5A3-D58B9FAE25D0}"/>
              </a:ext>
            </a:extLst>
          </p:cNvPr>
          <p:cNvSpPr>
            <a:spLocks noGrp="1"/>
          </p:cNvSpPr>
          <p:nvPr>
            <p:ph type="ctrTitle"/>
          </p:nvPr>
        </p:nvSpPr>
        <p:spPr>
          <a:xfrm>
            <a:off x="1524000" y="2870368"/>
            <a:ext cx="9144000" cy="1187723"/>
          </a:xfrm>
        </p:spPr>
        <p:txBody>
          <a:bodyPr>
            <a:normAutofit/>
          </a:bodyPr>
          <a:lstStyle/>
          <a:p>
            <a:r>
              <a:rPr lang="zh-CN" altLang="en-US" sz="4400" dirty="0">
                <a:solidFill>
                  <a:srgbClr val="194B85"/>
                </a:solidFill>
                <a:cs typeface="+mn-ea"/>
                <a:sym typeface="+mn-lt"/>
              </a:rPr>
              <a:t>本章结束</a:t>
            </a:r>
            <a:endParaRPr lang="zh-CN" altLang="en-US" sz="4400" dirty="0">
              <a:solidFill>
                <a:srgbClr val="194B85"/>
              </a:solidFill>
            </a:endParaRPr>
          </a:p>
        </p:txBody>
      </p:sp>
    </p:spTree>
    <p:extLst>
      <p:ext uri="{BB962C8B-B14F-4D97-AF65-F5344CB8AC3E}">
        <p14:creationId xmlns:p14="http://schemas.microsoft.com/office/powerpoint/2010/main" val="18430198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2">
            <a:extLst>
              <a:ext uri="{FF2B5EF4-FFF2-40B4-BE49-F238E27FC236}">
                <a16:creationId xmlns:a16="http://schemas.microsoft.com/office/drawing/2014/main" id="{558C5E54-EB1C-48D0-B775-D4EBF8040BB3}"/>
              </a:ext>
            </a:extLst>
          </p:cNvPr>
          <p:cNvSpPr txBox="1">
            <a:spLocks/>
          </p:cNvSpPr>
          <p:nvPr/>
        </p:nvSpPr>
        <p:spPr>
          <a:xfrm>
            <a:off x="1842552" y="2204791"/>
            <a:ext cx="2706708" cy="2336718"/>
          </a:xfrm>
          <a:prstGeom prst="rect">
            <a:avLst/>
          </a:prstGeom>
        </p:spPr>
        <p:txBody>
          <a:bodyPr vert="horz" lIns="0" tIns="45720" rIns="91440" bIns="4572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800" kern="12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buClrTx/>
              <a:buSzTx/>
              <a:buFont typeface="Arial" panose="020B0604020202020204" pitchFamily="34" charset="0"/>
              <a:buNone/>
              <a:tabLst/>
              <a:defRPr/>
            </a:pPr>
            <a:r>
              <a:rPr kumimoji="0" lang="en-US" altLang="zh-CN"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rPr>
              <a:t>01</a:t>
            </a:r>
            <a:endParaRPr kumimoji="0" lang="zh-CN" altLang="en-US" sz="16800" b="0" i="0" u="none" strike="noStrike" kern="1200" cap="none" spc="0" normalizeH="0" baseline="0" noProof="0" dirty="0">
              <a:ln>
                <a:noFill/>
              </a:ln>
              <a:gradFill>
                <a:gsLst>
                  <a:gs pos="0">
                    <a:srgbClr val="003778">
                      <a:alpha val="90000"/>
                    </a:srgbClr>
                  </a:gs>
                  <a:gs pos="100000">
                    <a:srgbClr val="003778">
                      <a:lumMod val="20000"/>
                      <a:lumOff val="80000"/>
                      <a:alpha val="0"/>
                    </a:srgbClr>
                  </a:gs>
                </a:gsLst>
                <a:lin ang="5400000" scaled="1"/>
              </a:gradFill>
              <a:effectLst/>
              <a:uLnTx/>
              <a:uFillTx/>
              <a:latin typeface="Impact" panose="020B0806030902050204" pitchFamily="34" charset="0"/>
              <a:ea typeface="微软雅黑 Light"/>
              <a:cs typeface="+mn-cs"/>
            </a:endParaRPr>
          </a:p>
        </p:txBody>
      </p:sp>
      <p:sp>
        <p:nvSpPr>
          <p:cNvPr id="5" name="标题 26">
            <a:extLst>
              <a:ext uri="{FF2B5EF4-FFF2-40B4-BE49-F238E27FC236}">
                <a16:creationId xmlns:a16="http://schemas.microsoft.com/office/drawing/2014/main" id="{D9098F66-4ABF-4477-B755-C485EEDDF8E4}"/>
              </a:ext>
            </a:extLst>
          </p:cNvPr>
          <p:cNvSpPr txBox="1">
            <a:spLocks/>
          </p:cNvSpPr>
          <p:nvPr/>
        </p:nvSpPr>
        <p:spPr>
          <a:xfrm>
            <a:off x="1915152" y="3668486"/>
            <a:ext cx="5438148" cy="124962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5400" b="1" kern="1200">
                <a:solidFill>
                  <a:schemeClr val="accent1"/>
                </a:solidFill>
                <a:latin typeface="+mj-lt"/>
                <a:ea typeface="+mj-ea"/>
                <a:cs typeface="+mj-cs"/>
              </a:defRPr>
            </a:lvl1pPr>
          </a:lstStyle>
          <a:p>
            <a:pPr lvl="0">
              <a:lnSpc>
                <a:spcPct val="100000"/>
              </a:lnSpc>
              <a:defRPr/>
            </a:pPr>
            <a:r>
              <a:rPr lang="zh-CN" altLang="en-US" sz="4000" dirty="0">
                <a:solidFill>
                  <a:srgbClr val="194B85"/>
                </a:solidFill>
                <a:latin typeface="Segoe UI"/>
                <a:ea typeface="微软雅黑"/>
              </a:rPr>
              <a:t>工程与社会的关系</a:t>
            </a:r>
          </a:p>
        </p:txBody>
      </p:sp>
    </p:spTree>
    <p:extLst>
      <p:ext uri="{BB962C8B-B14F-4D97-AF65-F5344CB8AC3E}">
        <p14:creationId xmlns:p14="http://schemas.microsoft.com/office/powerpoint/2010/main" val="37494271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C9DE5-69A3-4942-814A-680074A40621}"/>
              </a:ext>
            </a:extLst>
          </p:cNvPr>
          <p:cNvSpPr>
            <a:spLocks noGrp="1"/>
          </p:cNvSpPr>
          <p:nvPr>
            <p:ph type="title"/>
          </p:nvPr>
        </p:nvSpPr>
        <p:spPr/>
        <p:txBody>
          <a:bodyPr/>
          <a:lstStyle/>
          <a:p>
            <a:r>
              <a:rPr lang="en-US" altLang="zh-CN"/>
              <a:t>2.1 </a:t>
            </a:r>
            <a:r>
              <a:rPr lang="zh-CN" altLang="en-US"/>
              <a:t>工程与社会的关系</a:t>
            </a:r>
            <a:endParaRPr lang="zh-CN" altLang="en-US" dirty="0"/>
          </a:p>
        </p:txBody>
      </p:sp>
      <p:sp>
        <p:nvSpPr>
          <p:cNvPr id="7" name="内容占位符 6">
            <a:extLst>
              <a:ext uri="{FF2B5EF4-FFF2-40B4-BE49-F238E27FC236}">
                <a16:creationId xmlns:a16="http://schemas.microsoft.com/office/drawing/2014/main" id="{C83F9DBD-AC53-4CA7-BD17-172FBEA0FEBB}"/>
              </a:ext>
            </a:extLst>
          </p:cNvPr>
          <p:cNvSpPr>
            <a:spLocks noGrp="1"/>
          </p:cNvSpPr>
          <p:nvPr>
            <p:ph idx="1"/>
          </p:nvPr>
        </p:nvSpPr>
        <p:spPr/>
        <p:txBody>
          <a:bodyPr/>
          <a:lstStyle/>
          <a:p>
            <a:r>
              <a:rPr lang="zh-CN" altLang="en-US" dirty="0"/>
              <a:t>社会：由</a:t>
            </a:r>
            <a:r>
              <a:rPr lang="zh-CN" altLang="en-US" b="1" dirty="0"/>
              <a:t>人与环境</a:t>
            </a:r>
            <a:r>
              <a:rPr lang="zh-CN" altLang="en-US" dirty="0"/>
              <a:t>形成的关系总和。</a:t>
            </a:r>
            <a:endParaRPr lang="en-US" altLang="zh-CN" dirty="0"/>
          </a:p>
          <a:p>
            <a:r>
              <a:rPr lang="zh-CN" altLang="en-US" dirty="0"/>
              <a:t>工程根本目标是</a:t>
            </a:r>
            <a:r>
              <a:rPr lang="zh-CN" altLang="en-US" b="1" dirty="0"/>
              <a:t>满足社会需求</a:t>
            </a:r>
            <a:r>
              <a:rPr lang="zh-CN" altLang="en-US" dirty="0"/>
              <a:t>，</a:t>
            </a:r>
            <a:r>
              <a:rPr lang="zh-CN" altLang="zh-CN" dirty="0"/>
              <a:t>获得一定的</a:t>
            </a:r>
            <a:r>
              <a:rPr lang="zh-CN" altLang="zh-CN" b="1" dirty="0"/>
              <a:t>经济</a:t>
            </a:r>
            <a:r>
              <a:rPr lang="zh-CN" altLang="zh-CN" dirty="0"/>
              <a:t>效益、</a:t>
            </a:r>
            <a:r>
              <a:rPr lang="zh-CN" altLang="zh-CN" b="1" dirty="0"/>
              <a:t>社会</a:t>
            </a:r>
            <a:r>
              <a:rPr lang="zh-CN" altLang="zh-CN" dirty="0"/>
              <a:t>效益和</a:t>
            </a:r>
            <a:r>
              <a:rPr lang="zh-CN" altLang="zh-CN" b="1" dirty="0"/>
              <a:t>生态</a:t>
            </a:r>
            <a:r>
              <a:rPr lang="zh-CN" altLang="zh-CN" dirty="0"/>
              <a:t>环境效益，保证其价值</a:t>
            </a:r>
            <a:r>
              <a:rPr lang="zh-CN" altLang="en-US" dirty="0"/>
              <a:t>。</a:t>
            </a:r>
            <a:endParaRPr lang="en-US" altLang="zh-CN" dirty="0"/>
          </a:p>
          <a:p>
            <a:r>
              <a:rPr lang="zh-CN" altLang="en-US" dirty="0"/>
              <a:t>工程改造人</a:t>
            </a:r>
            <a:r>
              <a:rPr lang="en-US" altLang="zh-CN" dirty="0"/>
              <a:t>-</a:t>
            </a:r>
            <a:r>
              <a:rPr lang="zh-CN" altLang="en-US" dirty="0"/>
              <a:t>人、人</a:t>
            </a:r>
            <a:r>
              <a:rPr lang="en-US" altLang="zh-CN" dirty="0"/>
              <a:t>-</a:t>
            </a:r>
            <a:r>
              <a:rPr lang="zh-CN" altLang="en-US" dirty="0"/>
              <a:t>自然之间的关系，具有正面</a:t>
            </a:r>
            <a:r>
              <a:rPr lang="en-US" altLang="zh-CN" dirty="0"/>
              <a:t>/</a:t>
            </a:r>
            <a:r>
              <a:rPr lang="zh-CN" altLang="en-US" dirty="0"/>
              <a:t>负面影响。</a:t>
            </a:r>
            <a:endParaRPr lang="en-US" altLang="zh-CN" dirty="0"/>
          </a:p>
          <a:p>
            <a:pPr lvl="1"/>
            <a:r>
              <a:rPr lang="zh-CN" altLang="en-US" sz="2000" dirty="0"/>
              <a:t>社会群体：健康、生活、安全</a:t>
            </a:r>
          </a:p>
          <a:p>
            <a:pPr lvl="1"/>
            <a:r>
              <a:rPr lang="zh-CN" altLang="en-US" sz="2000" dirty="0"/>
              <a:t>生存环境：经济、生态、资源</a:t>
            </a:r>
          </a:p>
          <a:p>
            <a:pPr lvl="1"/>
            <a:r>
              <a:rPr lang="zh-CN" altLang="en-US" sz="2000" dirty="0"/>
              <a:t>精神文明：教育、科技、文化</a:t>
            </a:r>
            <a:endParaRPr lang="en-US" altLang="zh-CN" sz="2000" dirty="0"/>
          </a:p>
          <a:p>
            <a:endParaRPr lang="zh-CN" altLang="en-US" dirty="0"/>
          </a:p>
        </p:txBody>
      </p:sp>
      <p:sp>
        <p:nvSpPr>
          <p:cNvPr id="4" name="灯片编号占位符 3">
            <a:extLst>
              <a:ext uri="{FF2B5EF4-FFF2-40B4-BE49-F238E27FC236}">
                <a16:creationId xmlns:a16="http://schemas.microsoft.com/office/drawing/2014/main" id="{C47906D2-970F-4579-AB2C-83F44ABB9F6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4</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95326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C9DE5-69A3-4942-814A-680074A40621}"/>
              </a:ext>
            </a:extLst>
          </p:cNvPr>
          <p:cNvSpPr>
            <a:spLocks noGrp="1"/>
          </p:cNvSpPr>
          <p:nvPr>
            <p:ph type="title"/>
          </p:nvPr>
        </p:nvSpPr>
        <p:spPr/>
        <p:txBody>
          <a:bodyPr/>
          <a:lstStyle/>
          <a:p>
            <a:r>
              <a:rPr lang="en-US" altLang="zh-CN"/>
              <a:t>2.1 </a:t>
            </a:r>
            <a:r>
              <a:rPr lang="zh-CN" altLang="en-US"/>
              <a:t>工程与社会的关系</a:t>
            </a:r>
            <a:endParaRPr lang="zh-CN" altLang="en-US" dirty="0"/>
          </a:p>
        </p:txBody>
      </p:sp>
      <p:sp>
        <p:nvSpPr>
          <p:cNvPr id="7" name="内容占位符 6">
            <a:extLst>
              <a:ext uri="{FF2B5EF4-FFF2-40B4-BE49-F238E27FC236}">
                <a16:creationId xmlns:a16="http://schemas.microsoft.com/office/drawing/2014/main" id="{C83F9DBD-AC53-4CA7-BD17-172FBEA0FEBB}"/>
              </a:ext>
            </a:extLst>
          </p:cNvPr>
          <p:cNvSpPr>
            <a:spLocks noGrp="1"/>
          </p:cNvSpPr>
          <p:nvPr>
            <p:ph idx="1"/>
          </p:nvPr>
        </p:nvSpPr>
        <p:spPr/>
        <p:txBody>
          <a:bodyPr/>
          <a:lstStyle/>
          <a:p>
            <a:pPr>
              <a:lnSpc>
                <a:spcPct val="130000"/>
              </a:lnSpc>
            </a:pPr>
            <a:r>
              <a:rPr lang="zh-CN" altLang="en-US" dirty="0"/>
              <a:t>苏联</a:t>
            </a:r>
            <a:r>
              <a:rPr lang="en-US" altLang="zh-CN" dirty="0"/>
              <a:t>DUGA-3</a:t>
            </a:r>
            <a:r>
              <a:rPr lang="zh-CN" altLang="en-US" dirty="0"/>
              <a:t>远程警戒雷达</a:t>
            </a:r>
            <a:endParaRPr lang="en-US" altLang="zh-CN" dirty="0"/>
          </a:p>
          <a:p>
            <a:pPr lvl="1">
              <a:lnSpc>
                <a:spcPct val="130000"/>
              </a:lnSpc>
            </a:pPr>
            <a:r>
              <a:rPr lang="zh-CN" altLang="en-US" sz="2000" dirty="0"/>
              <a:t>功耗</a:t>
            </a:r>
            <a:r>
              <a:rPr lang="en-US" altLang="zh-CN" sz="2000" dirty="0"/>
              <a:t>10MW</a:t>
            </a:r>
          </a:p>
          <a:p>
            <a:pPr lvl="1">
              <a:lnSpc>
                <a:spcPct val="130000"/>
              </a:lnSpc>
            </a:pPr>
            <a:r>
              <a:rPr lang="zh-CN" altLang="en-US" sz="2000" dirty="0"/>
              <a:t>切尔诺贝利核电站附近</a:t>
            </a:r>
            <a:endParaRPr lang="en-US" altLang="zh-CN" sz="2000" dirty="0"/>
          </a:p>
          <a:p>
            <a:pPr>
              <a:lnSpc>
                <a:spcPct val="130000"/>
              </a:lnSpc>
            </a:pPr>
            <a:r>
              <a:rPr lang="zh-CN" altLang="en-US" dirty="0"/>
              <a:t>神威</a:t>
            </a:r>
            <a:r>
              <a:rPr lang="en-US" altLang="zh-CN" dirty="0"/>
              <a:t>·</a:t>
            </a:r>
            <a:r>
              <a:rPr lang="zh-CN" altLang="en-US" dirty="0"/>
              <a:t>太湖之光</a:t>
            </a:r>
            <a:endParaRPr lang="en-US" altLang="zh-CN" dirty="0"/>
          </a:p>
          <a:p>
            <a:pPr lvl="1">
              <a:lnSpc>
                <a:spcPct val="130000"/>
              </a:lnSpc>
            </a:pPr>
            <a:r>
              <a:rPr lang="zh-CN" altLang="en-US" sz="2000" dirty="0"/>
              <a:t>功耗</a:t>
            </a:r>
            <a:r>
              <a:rPr lang="en-US" altLang="zh-CN" sz="2000" dirty="0"/>
              <a:t>15MW</a:t>
            </a:r>
            <a:r>
              <a:rPr lang="zh-CN" altLang="en-US" sz="2000" dirty="0"/>
              <a:t>，年电费超过</a:t>
            </a:r>
            <a:r>
              <a:rPr lang="en-US" altLang="zh-CN" sz="2000" dirty="0"/>
              <a:t>1</a:t>
            </a:r>
            <a:r>
              <a:rPr lang="zh-CN" altLang="en-US" sz="2000" dirty="0"/>
              <a:t>亿</a:t>
            </a:r>
            <a:endParaRPr lang="en-US" altLang="zh-CN" sz="2000" dirty="0"/>
          </a:p>
        </p:txBody>
      </p:sp>
      <p:sp>
        <p:nvSpPr>
          <p:cNvPr id="4" name="灯片编号占位符 3">
            <a:extLst>
              <a:ext uri="{FF2B5EF4-FFF2-40B4-BE49-F238E27FC236}">
                <a16:creationId xmlns:a16="http://schemas.microsoft.com/office/drawing/2014/main" id="{C47906D2-970F-4579-AB2C-83F44ABB9F6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5</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050" name="Picture 2" descr="https://pics4.baidu.com/feed/30adcbef76094b3601d1ce1194dccdde8c109da7.jpeg@f_auto?token=418e51e9c07bad350b7d1b7b6b1ae9d0">
            <a:extLst>
              <a:ext uri="{FF2B5EF4-FFF2-40B4-BE49-F238E27FC236}">
                <a16:creationId xmlns:a16="http://schemas.microsoft.com/office/drawing/2014/main" id="{663666D2-3C2B-4A51-9301-FF9EC3C82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690" y="1267485"/>
            <a:ext cx="32914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ics4.baidu.com/feed/960a304e251f95caaad6f3d8f107ce3967095250.jpeg@f_auto?token=2b21265847004fe6ccce015f2da38744">
            <a:extLst>
              <a:ext uri="{FF2B5EF4-FFF2-40B4-BE49-F238E27FC236}">
                <a16:creationId xmlns:a16="http://schemas.microsoft.com/office/drawing/2014/main" id="{8C33601F-30FD-48D4-9802-C855C09E0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820" y="1267485"/>
            <a:ext cx="32914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神威·太湖之光超级计算机">
            <a:extLst>
              <a:ext uri="{FF2B5EF4-FFF2-40B4-BE49-F238E27FC236}">
                <a16:creationId xmlns:a16="http://schemas.microsoft.com/office/drawing/2014/main" id="{DB9931E5-845F-449C-9153-59A248EA5C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536" y="3497790"/>
            <a:ext cx="3663797"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CA33819B-66FA-4B72-AAE0-708A96498ECE}"/>
              </a:ext>
            </a:extLst>
          </p:cNvPr>
          <p:cNvSpPr/>
          <p:nvPr/>
        </p:nvSpPr>
        <p:spPr>
          <a:xfrm>
            <a:off x="5444336" y="4036608"/>
            <a:ext cx="4997513" cy="919401"/>
          </a:xfrm>
          <a:prstGeom prst="roundRect">
            <a:avLst/>
          </a:prstGeom>
          <a:ln w="28575">
            <a:solidFill>
              <a:srgbClr val="194B85"/>
            </a:solidFill>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0000"/>
                </a:solidFill>
                <a:effectLst/>
                <a:uLnTx/>
                <a:uFillTx/>
                <a:latin typeface="楷体" panose="02010609060101010101" pitchFamily="49" charset="-122"/>
                <a:ea typeface="楷体" panose="02010609060101010101" pitchFamily="49" charset="-122"/>
                <a:cs typeface="+mn-cs"/>
              </a:rPr>
              <a:t>问题：云计算与超级计算有何区别？云计算能替代超级计算吗？</a:t>
            </a:r>
            <a:endPar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341843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C9DE5-69A3-4942-814A-680074A40621}"/>
              </a:ext>
            </a:extLst>
          </p:cNvPr>
          <p:cNvSpPr>
            <a:spLocks noGrp="1"/>
          </p:cNvSpPr>
          <p:nvPr>
            <p:ph type="title"/>
          </p:nvPr>
        </p:nvSpPr>
        <p:spPr/>
        <p:txBody>
          <a:bodyPr/>
          <a:lstStyle/>
          <a:p>
            <a:r>
              <a:rPr lang="en-US" altLang="zh-CN"/>
              <a:t>2.1 </a:t>
            </a:r>
            <a:r>
              <a:rPr lang="zh-CN" altLang="en-US"/>
              <a:t>工程与社会的关系</a:t>
            </a:r>
            <a:endParaRPr lang="zh-CN" altLang="en-US" dirty="0"/>
          </a:p>
        </p:txBody>
      </p:sp>
      <p:sp>
        <p:nvSpPr>
          <p:cNvPr id="7" name="内容占位符 6">
            <a:extLst>
              <a:ext uri="{FF2B5EF4-FFF2-40B4-BE49-F238E27FC236}">
                <a16:creationId xmlns:a16="http://schemas.microsoft.com/office/drawing/2014/main" id="{C83F9DBD-AC53-4CA7-BD17-172FBEA0FEBB}"/>
              </a:ext>
            </a:extLst>
          </p:cNvPr>
          <p:cNvSpPr>
            <a:spLocks noGrp="1"/>
          </p:cNvSpPr>
          <p:nvPr>
            <p:ph idx="1"/>
          </p:nvPr>
        </p:nvSpPr>
        <p:spPr/>
        <p:txBody>
          <a:bodyPr/>
          <a:lstStyle/>
          <a:p>
            <a:r>
              <a:rPr lang="zh-CN" altLang="en-US" dirty="0"/>
              <a:t>北京怀柔</a:t>
            </a:r>
            <a:r>
              <a:rPr lang="en-US" altLang="zh-CN" dirty="0"/>
              <a:t>JF22</a:t>
            </a:r>
            <a:r>
              <a:rPr lang="zh-CN" altLang="en-US" dirty="0"/>
              <a:t>风洞</a:t>
            </a:r>
            <a:endParaRPr lang="en-US" altLang="zh-CN" dirty="0"/>
          </a:p>
          <a:p>
            <a:pPr lvl="1"/>
            <a:r>
              <a:rPr lang="zh-CN" altLang="en-US" sz="2000" dirty="0"/>
              <a:t>用于吹高超音速飞行器、天地往返飞行器</a:t>
            </a:r>
          </a:p>
          <a:p>
            <a:pPr lvl="1"/>
            <a:r>
              <a:rPr lang="en-US" altLang="zh-CN" sz="2000" dirty="0"/>
              <a:t>2022</a:t>
            </a:r>
            <a:r>
              <a:rPr lang="zh-CN" altLang="en-US" sz="2000" dirty="0"/>
              <a:t>年建成，领先世界，</a:t>
            </a:r>
            <a:r>
              <a:rPr lang="en-US" altLang="zh-CN" sz="2000" dirty="0"/>
              <a:t>30</a:t>
            </a:r>
            <a:r>
              <a:rPr lang="zh-CN" altLang="en-US" sz="2000" dirty="0"/>
              <a:t>倍声速</a:t>
            </a:r>
          </a:p>
          <a:p>
            <a:pPr lvl="1"/>
            <a:r>
              <a:rPr lang="zh-CN" altLang="en-US" sz="2000" dirty="0"/>
              <a:t>瞬间功率</a:t>
            </a:r>
            <a:r>
              <a:rPr lang="en-US" altLang="zh-CN" sz="2000" dirty="0"/>
              <a:t>22000MW</a:t>
            </a:r>
            <a:r>
              <a:rPr lang="zh-CN" altLang="en-US" sz="2000" dirty="0"/>
              <a:t>，相当于三峡大坝的输出功率</a:t>
            </a:r>
          </a:p>
        </p:txBody>
      </p:sp>
      <p:sp>
        <p:nvSpPr>
          <p:cNvPr id="4" name="灯片编号占位符 3">
            <a:extLst>
              <a:ext uri="{FF2B5EF4-FFF2-40B4-BE49-F238E27FC236}">
                <a16:creationId xmlns:a16="http://schemas.microsoft.com/office/drawing/2014/main" id="{C47906D2-970F-4579-AB2C-83F44ABB9F6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6</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078" name="Picture 6" descr="https://pics3.baidu.com/feed/d058ccbf6c81800aea42c6e6884b36f3838b473e.jpeg@f_auto?token=237757231acc39d96685c4889dcd1082">
            <a:extLst>
              <a:ext uri="{FF2B5EF4-FFF2-40B4-BE49-F238E27FC236}">
                <a16:creationId xmlns:a16="http://schemas.microsoft.com/office/drawing/2014/main" id="{EECAB0D2-74AE-4430-B033-00191CD49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150" y="3429000"/>
            <a:ext cx="4214634"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pics6.baidu.com/feed/bd3eb13533fa828bdb225d34c461443d960a5a6f.png@f_auto?token=12b320758d29c81cfdc046da1c73be3f">
            <a:extLst>
              <a:ext uri="{FF2B5EF4-FFF2-40B4-BE49-F238E27FC236}">
                <a16:creationId xmlns:a16="http://schemas.microsoft.com/office/drawing/2014/main" id="{0A746C6B-0BDA-4194-8E89-A1CCD39AD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350" y="3429000"/>
            <a:ext cx="5712397"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347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C9DE5-69A3-4942-814A-680074A40621}"/>
              </a:ext>
            </a:extLst>
          </p:cNvPr>
          <p:cNvSpPr>
            <a:spLocks noGrp="1"/>
          </p:cNvSpPr>
          <p:nvPr>
            <p:ph type="title"/>
          </p:nvPr>
        </p:nvSpPr>
        <p:spPr/>
        <p:txBody>
          <a:bodyPr/>
          <a:lstStyle/>
          <a:p>
            <a:r>
              <a:rPr lang="en-US" altLang="zh-CN"/>
              <a:t>2.1 </a:t>
            </a:r>
            <a:r>
              <a:rPr lang="zh-CN" altLang="en-US"/>
              <a:t>工程与社会的关系</a:t>
            </a:r>
            <a:endParaRPr lang="zh-CN" altLang="en-US" dirty="0"/>
          </a:p>
        </p:txBody>
      </p:sp>
      <p:sp>
        <p:nvSpPr>
          <p:cNvPr id="7" name="内容占位符 6">
            <a:extLst>
              <a:ext uri="{FF2B5EF4-FFF2-40B4-BE49-F238E27FC236}">
                <a16:creationId xmlns:a16="http://schemas.microsoft.com/office/drawing/2014/main" id="{C83F9DBD-AC53-4CA7-BD17-172FBEA0FEBB}"/>
              </a:ext>
            </a:extLst>
          </p:cNvPr>
          <p:cNvSpPr>
            <a:spLocks noGrp="1"/>
          </p:cNvSpPr>
          <p:nvPr>
            <p:ph idx="1"/>
          </p:nvPr>
        </p:nvSpPr>
        <p:spPr>
          <a:xfrm>
            <a:off x="673100" y="1714500"/>
            <a:ext cx="10864850" cy="4533254"/>
          </a:xfrm>
        </p:spPr>
        <p:txBody>
          <a:bodyPr/>
          <a:lstStyle/>
          <a:p>
            <a:pPr>
              <a:lnSpc>
                <a:spcPct val="170000"/>
              </a:lnSpc>
            </a:pPr>
            <a:r>
              <a:rPr lang="zh-CN" altLang="en-US" dirty="0"/>
              <a:t>外卖配送员：为“幽灵老板”打工</a:t>
            </a:r>
            <a:endParaRPr lang="en-US" altLang="zh-CN" dirty="0"/>
          </a:p>
          <a:p>
            <a:pPr lvl="1">
              <a:lnSpc>
                <a:spcPct val="170000"/>
              </a:lnSpc>
            </a:pPr>
            <a:r>
              <a:rPr lang="zh-CN" altLang="en-US" sz="2000" dirty="0"/>
              <a:t>“不是我不想送，是没有办法”</a:t>
            </a:r>
            <a:r>
              <a:rPr lang="en-US" altLang="zh-CN" sz="2000" dirty="0"/>
              <a:t>,</a:t>
            </a:r>
            <a:r>
              <a:rPr lang="zh-CN" altLang="en-US" sz="2000" dirty="0"/>
              <a:t>一小时内被连续派了</a:t>
            </a:r>
            <a:r>
              <a:rPr lang="en-US" altLang="zh-CN" sz="2000" dirty="0"/>
              <a:t>15</a:t>
            </a:r>
            <a:r>
              <a:rPr lang="zh-CN" altLang="en-US" sz="2000" dirty="0"/>
              <a:t>单，“你想想这样能不超时吗？”</a:t>
            </a:r>
            <a:br>
              <a:rPr lang="en-US" altLang="zh-CN" sz="2000" dirty="0"/>
            </a:br>
            <a:r>
              <a:rPr lang="en-US" altLang="zh-CN" sz="2000" dirty="0"/>
              <a:t>——</a:t>
            </a:r>
            <a:r>
              <a:rPr lang="zh-CN" altLang="en-US" sz="2000" dirty="0"/>
              <a:t>外卖员李多（化名）说</a:t>
            </a:r>
            <a:endParaRPr lang="en-US" altLang="zh-CN" sz="2000" dirty="0"/>
          </a:p>
          <a:p>
            <a:pPr lvl="1">
              <a:lnSpc>
                <a:spcPct val="170000"/>
              </a:lnSpc>
            </a:pPr>
            <a:r>
              <a:rPr lang="zh-CN" altLang="en-US" sz="2000" dirty="0"/>
              <a:t>北京人社局副处长王林送外卖赚</a:t>
            </a:r>
            <a:r>
              <a:rPr lang="en-US" altLang="zh-CN" sz="2000" dirty="0"/>
              <a:t>41</a:t>
            </a:r>
            <a:r>
              <a:rPr lang="zh-CN" altLang="en-US" sz="2000" dirty="0"/>
              <a:t>元</a:t>
            </a:r>
            <a:endParaRPr lang="en-US" altLang="zh-CN" sz="2000" dirty="0"/>
          </a:p>
          <a:p>
            <a:pPr lvl="1">
              <a:lnSpc>
                <a:spcPct val="170000"/>
              </a:lnSpc>
            </a:pPr>
            <a:r>
              <a:rPr lang="en-US" altLang="zh-CN" sz="2000" dirty="0"/>
              <a:t>950</a:t>
            </a:r>
            <a:r>
              <a:rPr lang="zh-CN" altLang="en-US" sz="2000" dirty="0"/>
              <a:t>万名</a:t>
            </a:r>
            <a:r>
              <a:rPr lang="en-US" altLang="zh-CN" sz="2000" dirty="0"/>
              <a:t>(2020</a:t>
            </a:r>
            <a:r>
              <a:rPr lang="zh-CN" altLang="en-US" sz="2000" dirty="0"/>
              <a:t>年末</a:t>
            </a:r>
            <a:r>
              <a:rPr lang="en-US" altLang="zh-CN" sz="2000" dirty="0"/>
              <a:t>)</a:t>
            </a:r>
            <a:r>
              <a:rPr lang="zh-CN" altLang="en-US" sz="2000" dirty="0"/>
              <a:t>配送员，没有“五险一金”</a:t>
            </a:r>
            <a:endParaRPr lang="en-US" altLang="zh-CN" dirty="0"/>
          </a:p>
          <a:p>
            <a:pPr>
              <a:lnSpc>
                <a:spcPct val="170000"/>
              </a:lnSpc>
              <a:spcBef>
                <a:spcPts val="600"/>
              </a:spcBef>
            </a:pPr>
            <a:r>
              <a:rPr lang="zh-CN" altLang="en-US" dirty="0"/>
              <a:t>转录员：“</a:t>
            </a:r>
            <a:r>
              <a:rPr lang="en-US" altLang="zh-CN" dirty="0"/>
              <a:t>AI</a:t>
            </a:r>
            <a:r>
              <a:rPr lang="zh-CN" altLang="en-US" dirty="0"/>
              <a:t>把轻松的工作挑走了，难搞的都留给了人类。”</a:t>
            </a:r>
            <a:endParaRPr lang="en-US" altLang="zh-CN" dirty="0"/>
          </a:p>
          <a:p>
            <a:pPr>
              <a:lnSpc>
                <a:spcPct val="170000"/>
              </a:lnSpc>
            </a:pPr>
            <a:r>
              <a:rPr lang="zh-CN" altLang="en-US" dirty="0"/>
              <a:t>亚马逊流水线工人：被迫在瓶子里小便以保证能跟上机器人的运作速度。</a:t>
            </a:r>
          </a:p>
        </p:txBody>
      </p:sp>
      <p:sp>
        <p:nvSpPr>
          <p:cNvPr id="4" name="灯片编号占位符 3">
            <a:extLst>
              <a:ext uri="{FF2B5EF4-FFF2-40B4-BE49-F238E27FC236}">
                <a16:creationId xmlns:a16="http://schemas.microsoft.com/office/drawing/2014/main" id="{C47906D2-970F-4579-AB2C-83F44ABB9F6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98" name="Picture 2" descr="https://p4.itc.cn/q_70/images03/20220221/cafaa2248ebe4906b28586d4e83ae0e1.jpeg">
            <a:extLst>
              <a:ext uri="{FF2B5EF4-FFF2-40B4-BE49-F238E27FC236}">
                <a16:creationId xmlns:a16="http://schemas.microsoft.com/office/drawing/2014/main" id="{81B0F1F1-44DE-4F52-A108-500E53173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982" y="2865200"/>
            <a:ext cx="2925212" cy="18298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C0E195AD-52AE-4315-A48D-F0C0D7FC12E9}"/>
              </a:ext>
            </a:extLst>
          </p:cNvPr>
          <p:cNvSpPr/>
          <p:nvPr/>
        </p:nvSpPr>
        <p:spPr>
          <a:xfrm>
            <a:off x="673100" y="1183285"/>
            <a:ext cx="10864849"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AI</a:t>
            </a:r>
            <a:r>
              <a:rPr kumimoji="0" lang="zh-CN" altLang="en-US" sz="24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mn-cs"/>
              </a:rPr>
              <a:t>不会抢我们的饭碗，但会让工作条件更恶劣。”</a:t>
            </a:r>
          </a:p>
        </p:txBody>
      </p:sp>
    </p:spTree>
    <p:extLst>
      <p:ext uri="{BB962C8B-B14F-4D97-AF65-F5344CB8AC3E}">
        <p14:creationId xmlns:p14="http://schemas.microsoft.com/office/powerpoint/2010/main" val="2639765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C9DE5-69A3-4942-814A-680074A40621}"/>
              </a:ext>
            </a:extLst>
          </p:cNvPr>
          <p:cNvSpPr>
            <a:spLocks noGrp="1"/>
          </p:cNvSpPr>
          <p:nvPr>
            <p:ph type="title"/>
          </p:nvPr>
        </p:nvSpPr>
        <p:spPr/>
        <p:txBody>
          <a:bodyPr/>
          <a:lstStyle/>
          <a:p>
            <a:r>
              <a:rPr lang="en-US" altLang="zh-CN"/>
              <a:t>2.1 </a:t>
            </a:r>
            <a:r>
              <a:rPr lang="zh-CN" altLang="en-US"/>
              <a:t>工程与社会的关系</a:t>
            </a:r>
            <a:endParaRPr lang="zh-CN" altLang="en-US" dirty="0"/>
          </a:p>
        </p:txBody>
      </p:sp>
      <p:sp>
        <p:nvSpPr>
          <p:cNvPr id="7" name="内容占位符 6">
            <a:extLst>
              <a:ext uri="{FF2B5EF4-FFF2-40B4-BE49-F238E27FC236}">
                <a16:creationId xmlns:a16="http://schemas.microsoft.com/office/drawing/2014/main" id="{C83F9DBD-AC53-4CA7-BD17-172FBEA0FEBB}"/>
              </a:ext>
            </a:extLst>
          </p:cNvPr>
          <p:cNvSpPr>
            <a:spLocks noGrp="1"/>
          </p:cNvSpPr>
          <p:nvPr>
            <p:ph idx="1"/>
          </p:nvPr>
        </p:nvSpPr>
        <p:spPr/>
        <p:txBody>
          <a:bodyPr>
            <a:normAutofit/>
          </a:bodyPr>
          <a:lstStyle/>
          <a:p>
            <a:r>
              <a:rPr lang="zh-CN" altLang="en-US" sz="1800" dirty="0"/>
              <a:t>滴滴赴美上市</a:t>
            </a:r>
            <a:endParaRPr lang="en-US" altLang="zh-CN" sz="1800" dirty="0"/>
          </a:p>
          <a:p>
            <a:pPr lvl="1"/>
            <a:r>
              <a:rPr lang="zh-CN" altLang="en-US" sz="1600" dirty="0"/>
              <a:t>“滴滴出行”</a:t>
            </a:r>
            <a:r>
              <a:rPr lang="en-US" altLang="zh-CN" sz="1600" dirty="0"/>
              <a:t>App</a:t>
            </a:r>
            <a:r>
              <a:rPr lang="zh-CN" altLang="en-US" sz="1600" dirty="0"/>
              <a:t>存在严重违法违规收集使用个人信息问题</a:t>
            </a:r>
            <a:endParaRPr lang="en-US" altLang="zh-CN" sz="1600" dirty="0"/>
          </a:p>
          <a:p>
            <a:pPr lvl="1"/>
            <a:r>
              <a:rPr lang="en-US" altLang="zh-CN" sz="1600" dirty="0"/>
              <a:t>《</a:t>
            </a:r>
            <a:r>
              <a:rPr lang="zh-CN" altLang="en-US" sz="1600" dirty="0"/>
              <a:t>网络安全审查办法</a:t>
            </a:r>
            <a:r>
              <a:rPr lang="en-US" altLang="zh-CN" sz="1600" dirty="0"/>
              <a:t>》</a:t>
            </a:r>
            <a:r>
              <a:rPr lang="zh-CN" altLang="en-US" sz="1600" dirty="0"/>
              <a:t>第七条：“掌握超过</a:t>
            </a:r>
            <a:r>
              <a:rPr lang="en-US" altLang="zh-CN" sz="1600" dirty="0"/>
              <a:t>100</a:t>
            </a:r>
            <a:r>
              <a:rPr lang="zh-CN" altLang="en-US" sz="1600" dirty="0"/>
              <a:t>万用户个人信息的网络</a:t>
            </a:r>
            <a:br>
              <a:rPr lang="en-US" altLang="zh-CN" sz="1600" dirty="0"/>
            </a:br>
            <a:r>
              <a:rPr lang="zh-CN" altLang="en-US" sz="1600" dirty="0"/>
              <a:t>平台运营者赴国外上市必须向网络安全审查办公室申报网络安全审查”</a:t>
            </a:r>
            <a:endParaRPr lang="en-US" altLang="zh-CN" sz="1600" dirty="0"/>
          </a:p>
          <a:p>
            <a:pPr lvl="1"/>
            <a:r>
              <a:rPr lang="zh-CN" altLang="en-US" sz="1600" dirty="0"/>
              <a:t>美</a:t>
            </a:r>
            <a:r>
              <a:rPr lang="en-US" altLang="zh-CN" sz="1600" dirty="0"/>
              <a:t>《</a:t>
            </a:r>
            <a:r>
              <a:rPr lang="zh-CN" altLang="en-US" sz="1600" dirty="0"/>
              <a:t>外国公司问责法案</a:t>
            </a:r>
            <a:r>
              <a:rPr lang="en-US" altLang="zh-CN" sz="1600" dirty="0"/>
              <a:t>》</a:t>
            </a:r>
            <a:r>
              <a:rPr lang="zh-CN" altLang="en-US" sz="1600" dirty="0"/>
              <a:t>，要求赴美上市的企业必须提供审计底稿</a:t>
            </a:r>
            <a:endParaRPr lang="en-US" altLang="zh-CN" sz="1600" dirty="0"/>
          </a:p>
        </p:txBody>
      </p:sp>
      <p:sp>
        <p:nvSpPr>
          <p:cNvPr id="4" name="灯片编号占位符 3">
            <a:extLst>
              <a:ext uri="{FF2B5EF4-FFF2-40B4-BE49-F238E27FC236}">
                <a16:creationId xmlns:a16="http://schemas.microsoft.com/office/drawing/2014/main" id="{C47906D2-970F-4579-AB2C-83F44ABB9F6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8</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122" name="Picture 2" descr="https://img2.baidu.com/it/u=1435621867,4113707380&amp;fm=253&amp;fmt=auto&amp;app=138&amp;f=PNG?w=500&amp;h=277">
            <a:extLst>
              <a:ext uri="{FF2B5EF4-FFF2-40B4-BE49-F238E27FC236}">
                <a16:creationId xmlns:a16="http://schemas.microsoft.com/office/drawing/2014/main" id="{6210234C-B659-40A0-AAF8-3D9E62971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8782" y="1579973"/>
            <a:ext cx="3727190" cy="2064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a:extLst>
              <a:ext uri="{FF2B5EF4-FFF2-40B4-BE49-F238E27FC236}">
                <a16:creationId xmlns:a16="http://schemas.microsoft.com/office/drawing/2014/main" id="{16F3DD7B-DB02-4209-B1C1-11265353667D}"/>
              </a:ext>
            </a:extLst>
          </p:cNvPr>
          <p:cNvGraphicFramePr/>
          <p:nvPr>
            <p:extLst>
              <p:ext uri="{D42A27DB-BD31-4B8C-83A1-F6EECF244321}">
                <p14:modId xmlns:p14="http://schemas.microsoft.com/office/powerpoint/2010/main" val="1066150930"/>
              </p:ext>
            </p:extLst>
          </p:nvPr>
        </p:nvGraphicFramePr>
        <p:xfrm>
          <a:off x="1137693" y="3741596"/>
          <a:ext cx="9935664" cy="2199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42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C9DE5-69A3-4942-814A-680074A40621}"/>
              </a:ext>
            </a:extLst>
          </p:cNvPr>
          <p:cNvSpPr>
            <a:spLocks noGrp="1"/>
          </p:cNvSpPr>
          <p:nvPr>
            <p:ph type="title"/>
          </p:nvPr>
        </p:nvSpPr>
        <p:spPr/>
        <p:txBody>
          <a:bodyPr/>
          <a:lstStyle/>
          <a:p>
            <a:r>
              <a:rPr lang="en-US" altLang="zh-CN"/>
              <a:t>2.1 </a:t>
            </a:r>
            <a:r>
              <a:rPr lang="zh-CN" altLang="en-US"/>
              <a:t>工程与社会的关系</a:t>
            </a:r>
            <a:endParaRPr lang="zh-CN" altLang="en-US" dirty="0"/>
          </a:p>
        </p:txBody>
      </p:sp>
      <p:sp>
        <p:nvSpPr>
          <p:cNvPr id="7" name="内容占位符 6">
            <a:extLst>
              <a:ext uri="{FF2B5EF4-FFF2-40B4-BE49-F238E27FC236}">
                <a16:creationId xmlns:a16="http://schemas.microsoft.com/office/drawing/2014/main" id="{C83F9DBD-AC53-4CA7-BD17-172FBEA0FEBB}"/>
              </a:ext>
            </a:extLst>
          </p:cNvPr>
          <p:cNvSpPr>
            <a:spLocks noGrp="1"/>
          </p:cNvSpPr>
          <p:nvPr>
            <p:ph idx="1"/>
          </p:nvPr>
        </p:nvSpPr>
        <p:spPr/>
        <p:txBody>
          <a:bodyPr>
            <a:normAutofit fontScale="92500" lnSpcReduction="10000"/>
          </a:bodyPr>
          <a:lstStyle/>
          <a:p>
            <a:r>
              <a:rPr lang="zh-CN" altLang="en-US" dirty="0"/>
              <a:t>大数据杀熟</a:t>
            </a:r>
            <a:endParaRPr lang="en-US" altLang="zh-CN" dirty="0"/>
          </a:p>
          <a:p>
            <a:pPr lvl="1"/>
            <a:r>
              <a:rPr lang="zh-CN" altLang="en-US" sz="2200" dirty="0"/>
              <a:t>携程、京东、美团、滴滴</a:t>
            </a:r>
            <a:r>
              <a:rPr lang="en-US" altLang="zh-CN" sz="2200" dirty="0"/>
              <a:t>…</a:t>
            </a:r>
          </a:p>
          <a:p>
            <a:pPr lvl="1"/>
            <a:r>
              <a:rPr lang="en-US" altLang="zh-CN" sz="2200" dirty="0"/>
              <a:t>86.91%</a:t>
            </a:r>
            <a:r>
              <a:rPr lang="zh-CN" altLang="en-US" sz="2200" dirty="0"/>
              <a:t>的受访者经历过</a:t>
            </a:r>
            <a:r>
              <a:rPr lang="en-US" altLang="zh-CN" sz="2200" dirty="0"/>
              <a:t>——</a:t>
            </a:r>
            <a:r>
              <a:rPr lang="zh-CN" altLang="en-US" sz="2200" dirty="0"/>
              <a:t>北京市消协，</a:t>
            </a:r>
            <a:r>
              <a:rPr lang="en-US" altLang="zh-CN" sz="2200" dirty="0"/>
              <a:t>2022</a:t>
            </a:r>
            <a:r>
              <a:rPr lang="zh-CN" altLang="en-US" sz="2200" dirty="0"/>
              <a:t>年</a:t>
            </a:r>
            <a:endParaRPr lang="en-US" altLang="zh-CN" sz="2200" dirty="0"/>
          </a:p>
          <a:p>
            <a:pPr lvl="1"/>
            <a:r>
              <a:rPr lang="en-US" altLang="zh-CN" sz="2200" dirty="0"/>
              <a:t>《</a:t>
            </a:r>
            <a:r>
              <a:rPr lang="zh-CN" altLang="en-US" sz="2200" dirty="0"/>
              <a:t>在线旅游经营服务管理暂行规定</a:t>
            </a:r>
            <a:r>
              <a:rPr lang="en-US" altLang="zh-CN" sz="2200" dirty="0"/>
              <a:t>》</a:t>
            </a:r>
            <a:r>
              <a:rPr lang="zh-CN" altLang="en-US" sz="2200" dirty="0"/>
              <a:t>，</a:t>
            </a:r>
            <a:r>
              <a:rPr lang="en-US" altLang="zh-CN" sz="2200" dirty="0"/>
              <a:t>2020</a:t>
            </a:r>
            <a:r>
              <a:rPr lang="zh-CN" altLang="en-US" sz="2200" dirty="0"/>
              <a:t>年</a:t>
            </a:r>
            <a:r>
              <a:rPr lang="en-US" altLang="zh-CN" sz="2200" dirty="0"/>
              <a:t>8</a:t>
            </a:r>
            <a:r>
              <a:rPr lang="zh-CN" altLang="en-US" sz="2200" dirty="0"/>
              <a:t>月</a:t>
            </a:r>
            <a:r>
              <a:rPr lang="en-US" altLang="zh-CN" sz="2200" dirty="0"/>
              <a:t>20</a:t>
            </a:r>
            <a:r>
              <a:rPr lang="zh-CN" altLang="en-US" sz="2200" dirty="0"/>
              <a:t>日</a:t>
            </a:r>
            <a:endParaRPr lang="en-US" altLang="zh-CN" sz="2200" dirty="0"/>
          </a:p>
          <a:p>
            <a:pPr lvl="1"/>
            <a:r>
              <a:rPr lang="zh-CN" altLang="en-US" sz="2200" dirty="0"/>
              <a:t>个人信息保护法草案，</a:t>
            </a:r>
            <a:r>
              <a:rPr lang="en-US" altLang="zh-CN" sz="2200" dirty="0"/>
              <a:t>2021</a:t>
            </a:r>
            <a:r>
              <a:rPr lang="zh-CN" altLang="en-US" sz="2200" dirty="0"/>
              <a:t>年</a:t>
            </a:r>
            <a:r>
              <a:rPr lang="en-US" altLang="zh-CN" sz="2200" dirty="0"/>
              <a:t>8</a:t>
            </a:r>
            <a:r>
              <a:rPr lang="zh-CN" altLang="en-US" sz="2200" dirty="0"/>
              <a:t>月</a:t>
            </a:r>
            <a:r>
              <a:rPr lang="en-US" altLang="zh-CN" sz="2200" dirty="0"/>
              <a:t>17</a:t>
            </a:r>
            <a:r>
              <a:rPr lang="zh-CN" altLang="en-US" sz="2200" dirty="0"/>
              <a:t>日</a:t>
            </a:r>
            <a:endParaRPr lang="en-US" altLang="zh-CN" dirty="0"/>
          </a:p>
          <a:p>
            <a:r>
              <a:rPr lang="zh-CN" altLang="en-US" dirty="0"/>
              <a:t>互联网信息服务算法推荐</a:t>
            </a:r>
            <a:endParaRPr lang="en-US" altLang="zh-CN" dirty="0"/>
          </a:p>
          <a:p>
            <a:pPr lvl="1"/>
            <a:r>
              <a:rPr lang="zh-CN" altLang="en-US" sz="2200" dirty="0"/>
              <a:t>抖音、今日头条</a:t>
            </a:r>
            <a:r>
              <a:rPr lang="en-US" altLang="zh-CN" sz="2200" dirty="0"/>
              <a:t>…</a:t>
            </a:r>
          </a:p>
          <a:p>
            <a:pPr lvl="1"/>
            <a:r>
              <a:rPr lang="zh-CN" altLang="en-US" sz="2200" dirty="0"/>
              <a:t>“泛娱乐化信息多、低俗内容多、未经核实内容多”</a:t>
            </a:r>
            <a:endParaRPr lang="en-US" altLang="zh-CN" sz="2200" dirty="0"/>
          </a:p>
          <a:p>
            <a:pPr lvl="1"/>
            <a:r>
              <a:rPr lang="zh-CN" altLang="en-US" sz="2200" dirty="0"/>
              <a:t>青少年沉迷和盲目模仿</a:t>
            </a:r>
            <a:endParaRPr lang="en-US" altLang="zh-CN" sz="2200" dirty="0"/>
          </a:p>
          <a:p>
            <a:pPr lvl="1"/>
            <a:r>
              <a:rPr lang="zh-CN" altLang="en-US" sz="2200" dirty="0"/>
              <a:t>“大数据杀熟”</a:t>
            </a:r>
            <a:endParaRPr lang="en-US" altLang="zh-CN" sz="2200" dirty="0"/>
          </a:p>
          <a:p>
            <a:pPr lvl="1"/>
            <a:r>
              <a:rPr lang="en-US" altLang="zh-CN" sz="2200" dirty="0"/>
              <a:t>《</a:t>
            </a:r>
            <a:r>
              <a:rPr lang="zh-CN" altLang="en-US" sz="2200" dirty="0"/>
              <a:t>互联网信息服务算法推荐管理规定</a:t>
            </a:r>
            <a:r>
              <a:rPr lang="en-US" altLang="zh-CN" sz="2200" dirty="0"/>
              <a:t>》</a:t>
            </a:r>
            <a:r>
              <a:rPr lang="zh-CN" altLang="en-US" sz="2200" dirty="0"/>
              <a:t>，</a:t>
            </a:r>
            <a:r>
              <a:rPr lang="en-US" altLang="zh-CN" sz="2200" dirty="0"/>
              <a:t>2022</a:t>
            </a:r>
            <a:r>
              <a:rPr lang="zh-CN" altLang="en-US" sz="2200" dirty="0"/>
              <a:t>年</a:t>
            </a:r>
            <a:r>
              <a:rPr lang="en-US" altLang="zh-CN" sz="2200" dirty="0"/>
              <a:t>1</a:t>
            </a:r>
            <a:r>
              <a:rPr lang="zh-CN" altLang="en-US" sz="2200" dirty="0"/>
              <a:t>月</a:t>
            </a:r>
            <a:r>
              <a:rPr lang="en-US" altLang="zh-CN" sz="2200" dirty="0"/>
              <a:t>4</a:t>
            </a:r>
            <a:r>
              <a:rPr lang="zh-CN" altLang="en-US" sz="2200" dirty="0"/>
              <a:t>日</a:t>
            </a:r>
          </a:p>
        </p:txBody>
      </p:sp>
      <p:sp>
        <p:nvSpPr>
          <p:cNvPr id="4" name="灯片编号占位符 3">
            <a:extLst>
              <a:ext uri="{FF2B5EF4-FFF2-40B4-BE49-F238E27FC236}">
                <a16:creationId xmlns:a16="http://schemas.microsoft.com/office/drawing/2014/main" id="{C47906D2-970F-4579-AB2C-83F44ABB9F6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buClrTx/>
              <a:buSzTx/>
              <a:buFontTx/>
              <a:buNone/>
              <a:tabLst/>
              <a:defRPr/>
            </a:pPr>
            <a:fld id="{8721491F-D304-4A06-8CBD-23BCF5D1E510}"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auto" latinLnBrk="0" hangingPunct="1">
                <a:lnSpc>
                  <a:spcPct val="100000"/>
                </a:lnSpc>
                <a:spcBef>
                  <a:spcPts val="0"/>
                </a:spcBef>
                <a:buClrTx/>
                <a:buSzTx/>
                <a:buFontTx/>
                <a:buNone/>
                <a:tabLst/>
                <a:defRPr/>
              </a:pPr>
              <a:t>9</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46" name="Picture 2" descr="https://pics0.baidu.com/feed/e1fe9925bc315c6067a8d6ba7eaa061849547749.jpeg@f_auto?token=dd072444b532edab74486b23c4f3bd24">
            <a:extLst>
              <a:ext uri="{FF2B5EF4-FFF2-40B4-BE49-F238E27FC236}">
                <a16:creationId xmlns:a16="http://schemas.microsoft.com/office/drawing/2014/main" id="{EDEAE30C-0252-435A-99F9-0A45319B4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2664" y="3382936"/>
            <a:ext cx="3240000" cy="27843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5354980-F2A6-4EED-9931-CDD27EBEBD5E}"/>
              </a:ext>
            </a:extLst>
          </p:cNvPr>
          <p:cNvPicPr>
            <a:picLocks noChangeAspect="1"/>
          </p:cNvPicPr>
          <p:nvPr/>
        </p:nvPicPr>
        <p:blipFill>
          <a:blip r:embed="rId3"/>
          <a:stretch>
            <a:fillRect/>
          </a:stretch>
        </p:blipFill>
        <p:spPr>
          <a:xfrm>
            <a:off x="7832664" y="1272059"/>
            <a:ext cx="3240000" cy="2263636"/>
          </a:xfrm>
          <a:prstGeom prst="rect">
            <a:avLst/>
          </a:prstGeom>
        </p:spPr>
      </p:pic>
    </p:spTree>
    <p:extLst>
      <p:ext uri="{BB962C8B-B14F-4D97-AF65-F5344CB8AC3E}">
        <p14:creationId xmlns:p14="http://schemas.microsoft.com/office/powerpoint/2010/main" val="2343472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26204</TotalTime>
  <Words>1813</Words>
  <Application>Microsoft Office PowerPoint</Application>
  <PresentationFormat>宽屏</PresentationFormat>
  <Paragraphs>220</Paragraphs>
  <Slides>27</Slides>
  <Notes>9</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27</vt:i4>
      </vt:variant>
    </vt:vector>
  </HeadingPairs>
  <TitlesOfParts>
    <vt:vector size="45" baseType="lpstr">
      <vt:lpstr>Microsoft YaHei UI</vt:lpstr>
      <vt:lpstr>等线</vt:lpstr>
      <vt:lpstr>等线 Light</vt:lpstr>
      <vt:lpstr>华文楷体</vt:lpstr>
      <vt:lpstr>华文新魏</vt:lpstr>
      <vt:lpstr>楷体</vt:lpstr>
      <vt:lpstr>宋体</vt:lpstr>
      <vt:lpstr>Microsoft YaHei</vt:lpstr>
      <vt:lpstr>Microsoft YaHei</vt:lpstr>
      <vt:lpstr>微软雅黑 Light</vt:lpstr>
      <vt:lpstr>Arial</vt:lpstr>
      <vt:lpstr>Impact</vt:lpstr>
      <vt:lpstr>Segoe UI</vt:lpstr>
      <vt:lpstr>Segoe UI Light</vt:lpstr>
      <vt:lpstr>Times New Roman</vt:lpstr>
      <vt:lpstr>Wingdings</vt:lpstr>
      <vt:lpstr>Office 主题​​</vt:lpstr>
      <vt:lpstr>1_Office 主题​​</vt:lpstr>
      <vt:lpstr>工程概论 第2章 工程与社会</vt:lpstr>
      <vt:lpstr>教学内容</vt:lpstr>
      <vt:lpstr>PowerPoint 演示文稿</vt:lpstr>
      <vt:lpstr>2.1 工程与社会的关系</vt:lpstr>
      <vt:lpstr>2.1 工程与社会的关系</vt:lpstr>
      <vt:lpstr>2.1 工程与社会的关系</vt:lpstr>
      <vt:lpstr>2.1 工程与社会的关系</vt:lpstr>
      <vt:lpstr>2.1 工程与社会的关系</vt:lpstr>
      <vt:lpstr>2.1 工程与社会的关系</vt:lpstr>
      <vt:lpstr>2.1 工程与社会的关系</vt:lpstr>
      <vt:lpstr>清朗行动2021</vt:lpstr>
      <vt:lpstr>《互联网信息服务算法推荐管理规定》</vt:lpstr>
      <vt:lpstr>PowerPoint 演示文稿</vt:lpstr>
      <vt:lpstr>2.2 工程与文化</vt:lpstr>
      <vt:lpstr>2.2 工程与文化</vt:lpstr>
      <vt:lpstr>2.2 工程与文化</vt:lpstr>
      <vt:lpstr>2.2 工程与文化</vt:lpstr>
      <vt:lpstr>2.2 工程与文化</vt:lpstr>
      <vt:lpstr>2.2 工程与文化</vt:lpstr>
      <vt:lpstr>2.2 工程与文化</vt:lpstr>
      <vt:lpstr>2.2 工程与文化</vt:lpstr>
      <vt:lpstr>PowerPoint 演示文稿</vt:lpstr>
      <vt:lpstr>2.3 社会数字化</vt:lpstr>
      <vt:lpstr>2.3 社会数字化</vt:lpstr>
      <vt:lpstr>2.3 社会数字化</vt:lpstr>
      <vt:lpstr>本章案例分析作业</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yunlei</dc:creator>
  <cp:lastModifiedBy>sun yunlei</cp:lastModifiedBy>
  <cp:revision>2037</cp:revision>
  <dcterms:created xsi:type="dcterms:W3CDTF">2020-11-28T11:27:57Z</dcterms:created>
  <dcterms:modified xsi:type="dcterms:W3CDTF">2023-04-28T00:56:38Z</dcterms:modified>
</cp:coreProperties>
</file>